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71.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7" r:id="rId5"/>
    <p:sldMasterId id="2147483679" r:id="rId6"/>
  </p:sldMasterIdLst>
  <p:notesMasterIdLst>
    <p:notesMasterId r:id="rId54"/>
  </p:notesMasterIdLst>
  <p:sldIdLst>
    <p:sldId id="256" r:id="rId7"/>
    <p:sldId id="1407" r:id="rId8"/>
    <p:sldId id="1400" r:id="rId9"/>
    <p:sldId id="1729" r:id="rId10"/>
    <p:sldId id="2816" r:id="rId11"/>
    <p:sldId id="1404" r:id="rId12"/>
    <p:sldId id="1762" r:id="rId13"/>
    <p:sldId id="1771" r:id="rId14"/>
    <p:sldId id="2819" r:id="rId15"/>
    <p:sldId id="2821" r:id="rId16"/>
    <p:sldId id="2822" r:id="rId17"/>
    <p:sldId id="2823" r:id="rId18"/>
    <p:sldId id="2824" r:id="rId19"/>
    <p:sldId id="2825" r:id="rId20"/>
    <p:sldId id="2826" r:id="rId21"/>
    <p:sldId id="2827" r:id="rId22"/>
    <p:sldId id="2828" r:id="rId23"/>
    <p:sldId id="2829" r:id="rId24"/>
    <p:sldId id="2830" r:id="rId25"/>
    <p:sldId id="2831" r:id="rId26"/>
    <p:sldId id="2832" r:id="rId27"/>
    <p:sldId id="2833" r:id="rId28"/>
    <p:sldId id="2834" r:id="rId29"/>
    <p:sldId id="2835" r:id="rId30"/>
    <p:sldId id="2836" r:id="rId31"/>
    <p:sldId id="2837" r:id="rId32"/>
    <p:sldId id="2838" r:id="rId33"/>
    <p:sldId id="2839" r:id="rId34"/>
    <p:sldId id="2841" r:id="rId35"/>
    <p:sldId id="2842" r:id="rId36"/>
    <p:sldId id="2843" r:id="rId37"/>
    <p:sldId id="2844" r:id="rId38"/>
    <p:sldId id="2845" r:id="rId39"/>
    <p:sldId id="2848" r:id="rId40"/>
    <p:sldId id="2846" r:id="rId41"/>
    <p:sldId id="2849" r:id="rId42"/>
    <p:sldId id="2850" r:id="rId43"/>
    <p:sldId id="2851" r:id="rId44"/>
    <p:sldId id="2799" r:id="rId45"/>
    <p:sldId id="2817" r:id="rId46"/>
    <p:sldId id="2818" r:id="rId47"/>
    <p:sldId id="1412" r:id="rId48"/>
    <p:sldId id="1409" r:id="rId49"/>
    <p:sldId id="1746" r:id="rId50"/>
    <p:sldId id="1411" r:id="rId51"/>
    <p:sldId id="1406" r:id="rId52"/>
    <p:sldId id="1753" r:id="rId5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80957B-4158-4B4E-A5E8-4005E7B7BCAE}" v="1" dt="2024-08-14T16:20:07.27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16" autoAdjust="0"/>
    <p:restoredTop sz="94660"/>
  </p:normalViewPr>
  <p:slideViewPr>
    <p:cSldViewPr snapToGrid="0">
      <p:cViewPr varScale="1">
        <p:scale>
          <a:sx n="183" d="100"/>
          <a:sy n="183" d="100"/>
        </p:scale>
        <p:origin x="2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a Fernanda Patiño Lopez" userId="70b4e12d-a5ae-4af9-8e1f-11a678feae82" providerId="ADAL" clId="{3EA3521D-2190-4389-A5B0-F8DD20B67662}"/>
    <pc:docChg chg="undo custSel modSld">
      <pc:chgData name="Luisa Fernanda Patiño Lopez" userId="70b4e12d-a5ae-4af9-8e1f-11a678feae82" providerId="ADAL" clId="{3EA3521D-2190-4389-A5B0-F8DD20B67662}" dt="2023-10-18T03:18:35.356" v="14" actId="1076"/>
      <pc:docMkLst>
        <pc:docMk/>
      </pc:docMkLst>
      <pc:sldChg chg="modSp mod">
        <pc:chgData name="Luisa Fernanda Patiño Lopez" userId="70b4e12d-a5ae-4af9-8e1f-11a678feae82" providerId="ADAL" clId="{3EA3521D-2190-4389-A5B0-F8DD20B67662}" dt="2023-10-18T03:18:35.356" v="14" actId="1076"/>
        <pc:sldMkLst>
          <pc:docMk/>
          <pc:sldMk cId="2095364682" sldId="256"/>
        </pc:sldMkLst>
        <pc:spChg chg="mod">
          <ac:chgData name="Luisa Fernanda Patiño Lopez" userId="70b4e12d-a5ae-4af9-8e1f-11a678feae82" providerId="ADAL" clId="{3EA3521D-2190-4389-A5B0-F8DD20B67662}" dt="2023-10-18T03:18:32.171" v="13" actId="404"/>
          <ac:spMkLst>
            <pc:docMk/>
            <pc:sldMk cId="2095364682" sldId="256"/>
            <ac:spMk id="8" creationId="{634B3B83-4869-944B-8603-6DA153CBF7C3}"/>
          </ac:spMkLst>
        </pc:spChg>
        <pc:spChg chg="mod">
          <ac:chgData name="Luisa Fernanda Patiño Lopez" userId="70b4e12d-a5ae-4af9-8e1f-11a678feae82" providerId="ADAL" clId="{3EA3521D-2190-4389-A5B0-F8DD20B67662}" dt="2023-10-18T03:18:35.356" v="14" actId="1076"/>
          <ac:spMkLst>
            <pc:docMk/>
            <pc:sldMk cId="2095364682" sldId="256"/>
            <ac:spMk id="9" creationId="{E08E84E8-B82B-514E-8B23-3D1D8A4AB7AE}"/>
          </ac:spMkLst>
        </pc:spChg>
      </pc:sldChg>
    </pc:docChg>
  </pc:docChgLst>
  <pc:docChgLst>
    <pc:chgData name="Luisa Fernanda Patiño Lopez" userId="70b4e12d-a5ae-4af9-8e1f-11a678feae82" providerId="ADAL" clId="{CC21119B-4058-42C9-93F4-11E34C8E526F}"/>
    <pc:docChg chg="custSel modSld">
      <pc:chgData name="Luisa Fernanda Patiño Lopez" userId="70b4e12d-a5ae-4af9-8e1f-11a678feae82" providerId="ADAL" clId="{CC21119B-4058-42C9-93F4-11E34C8E526F}" dt="2024-07-05T14:47:53.403" v="2" actId="6549"/>
      <pc:docMkLst>
        <pc:docMk/>
      </pc:docMkLst>
      <pc:sldChg chg="addSp delSp modSp mod">
        <pc:chgData name="Luisa Fernanda Patiño Lopez" userId="70b4e12d-a5ae-4af9-8e1f-11a678feae82" providerId="ADAL" clId="{CC21119B-4058-42C9-93F4-11E34C8E526F}" dt="2024-07-05T14:47:53.403" v="2" actId="6549"/>
        <pc:sldMkLst>
          <pc:docMk/>
          <pc:sldMk cId="2095364682" sldId="256"/>
        </pc:sldMkLst>
        <pc:spChg chg="add del mod">
          <ac:chgData name="Luisa Fernanda Patiño Lopez" userId="70b4e12d-a5ae-4af9-8e1f-11a678feae82" providerId="ADAL" clId="{CC21119B-4058-42C9-93F4-11E34C8E526F}" dt="2024-07-05T14:47:48.857" v="1" actId="478"/>
          <ac:spMkLst>
            <pc:docMk/>
            <pc:sldMk cId="2095364682" sldId="256"/>
            <ac:spMk id="3" creationId="{4DE6F646-53F4-9878-B558-3FF2C937047B}"/>
          </ac:spMkLst>
        </pc:spChg>
        <pc:spChg chg="mod">
          <ac:chgData name="Luisa Fernanda Patiño Lopez" userId="70b4e12d-a5ae-4af9-8e1f-11a678feae82" providerId="ADAL" clId="{CC21119B-4058-42C9-93F4-11E34C8E526F}" dt="2024-07-05T14:47:53.403" v="2" actId="6549"/>
          <ac:spMkLst>
            <pc:docMk/>
            <pc:sldMk cId="2095364682" sldId="256"/>
            <ac:spMk id="8" creationId="{634B3B83-4869-944B-8603-6DA153CBF7C3}"/>
          </ac:spMkLst>
        </pc:spChg>
        <pc:spChg chg="del">
          <ac:chgData name="Luisa Fernanda Patiño Lopez" userId="70b4e12d-a5ae-4af9-8e1f-11a678feae82" providerId="ADAL" clId="{CC21119B-4058-42C9-93F4-11E34C8E526F}" dt="2024-07-05T14:47:45.549" v="0" actId="478"/>
          <ac:spMkLst>
            <pc:docMk/>
            <pc:sldMk cId="2095364682" sldId="256"/>
            <ac:spMk id="9" creationId="{E08E84E8-B82B-514E-8B23-3D1D8A4AB7AE}"/>
          </ac:spMkLst>
        </pc:spChg>
      </pc:sldChg>
    </pc:docChg>
  </pc:docChgLst>
  <pc:docChgLst>
    <pc:chgData name="Fabian Andres Callejas Varela" userId="a9e0249e-a340-4b5a-b656-569a0f82bc57" providerId="ADAL" clId="{A980957B-4158-4B4E-A5E8-4005E7B7BCAE}"/>
    <pc:docChg chg="modSld">
      <pc:chgData name="Fabian Andres Callejas Varela" userId="a9e0249e-a340-4b5a-b656-569a0f82bc57" providerId="ADAL" clId="{A980957B-4158-4B4E-A5E8-4005E7B7BCAE}" dt="2024-08-14T16:20:19.647" v="2"/>
      <pc:docMkLst>
        <pc:docMk/>
      </pc:docMkLst>
      <pc:sldChg chg="addSp delSp modSp mod">
        <pc:chgData name="Fabian Andres Callejas Varela" userId="a9e0249e-a340-4b5a-b656-569a0f82bc57" providerId="ADAL" clId="{A980957B-4158-4B4E-A5E8-4005E7B7BCAE}" dt="2024-08-14T16:20:19.647" v="2"/>
        <pc:sldMkLst>
          <pc:docMk/>
          <pc:sldMk cId="2095364682" sldId="256"/>
        </pc:sldMkLst>
        <pc:spChg chg="add del mod">
          <ac:chgData name="Fabian Andres Callejas Varela" userId="a9e0249e-a340-4b5a-b656-569a0f82bc57" providerId="ADAL" clId="{A980957B-4158-4B4E-A5E8-4005E7B7BCAE}" dt="2024-08-14T16:20:19.647" v="2"/>
          <ac:spMkLst>
            <pc:docMk/>
            <pc:sldMk cId="2095364682" sldId="256"/>
            <ac:spMk id="2" creationId="{ABBF2C12-3992-1E53-A100-633D6FF3EA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05DAD-12F7-4465-ACCF-567F0D7CC4DA}" type="datetimeFigureOut">
              <a:rPr lang="es-CO" smtClean="0"/>
              <a:t>14/08/24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9AC67-9905-41A1-BED0-1D29D4E87B80}" type="slidenum">
              <a:rPr lang="es-CO" smtClean="0"/>
              <a:t>‹#›</a:t>
            </a:fld>
            <a:endParaRPr lang="es-CO"/>
          </a:p>
        </p:txBody>
      </p:sp>
    </p:spTree>
    <p:extLst>
      <p:ext uri="{BB962C8B-B14F-4D97-AF65-F5344CB8AC3E}">
        <p14:creationId xmlns:p14="http://schemas.microsoft.com/office/powerpoint/2010/main" val="2511891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369051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682186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33689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330AF-A4F3-44BF-9586-5B7035D7E631}"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891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pPr marL="0" marR="0" lvl="0" indent="0" algn="r" defTabSz="1143000" rtl="0" eaLnBrk="1" fontAlgn="auto" latinLnBrk="0" hangingPunct="1">
              <a:lnSpc>
                <a:spcPct val="100000"/>
              </a:lnSpc>
              <a:spcBef>
                <a:spcPts val="0"/>
              </a:spcBef>
              <a:spcAft>
                <a:spcPts val="0"/>
              </a:spcAft>
              <a:buClrTx/>
              <a:buSzTx/>
              <a:buFontTx/>
              <a:buNone/>
              <a:tabLst/>
              <a:defRPr/>
            </a:pPr>
            <a:fld id="{665B690E-1AB7-4503-80C9-63577335F1A4}" type="slidenum">
              <a:rPr kumimoji="0" lang="es-CO"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43000" rtl="0" eaLnBrk="1" fontAlgn="auto" latinLnBrk="0" hangingPunct="1">
                <a:lnSpc>
                  <a:spcPct val="100000"/>
                </a:lnSpc>
                <a:spcBef>
                  <a:spcPts val="0"/>
                </a:spcBef>
                <a:spcAft>
                  <a:spcPts val="0"/>
                </a:spcAft>
                <a:buClrTx/>
                <a:buSzTx/>
                <a:buFontTx/>
                <a:buNone/>
                <a:tabLst/>
                <a:defRPr/>
              </a:pPr>
              <a:t>39</a:t>
            </a:fld>
            <a:endParaRPr kumimoji="0" lang="es-CO"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458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676101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3535152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407278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Tree>
    <p:extLst>
      <p:ext uri="{BB962C8B-B14F-4D97-AF65-F5344CB8AC3E}">
        <p14:creationId xmlns:p14="http://schemas.microsoft.com/office/powerpoint/2010/main" val="1592297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2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F553A-EA3C-4348-B7DD-8A848440E0C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31D9516-3D32-495E-A294-B2005FAAB594}"/>
              </a:ext>
            </a:extLst>
          </p:cNvPr>
          <p:cNvSpPr>
            <a:spLocks noGrp="1"/>
          </p:cNvSpPr>
          <p:nvPr>
            <p:ph sz="half" idx="1"/>
          </p:nvPr>
        </p:nvSpPr>
        <p:spPr>
          <a:xfrm>
            <a:off x="838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01BA2684-BE6E-4ED2-A69D-AFBD2E62942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2B104D1-4509-4C93-BF8D-639C04ED4B51}"/>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6" name="Marcador de pie de página 5">
            <a:extLst>
              <a:ext uri="{FF2B5EF4-FFF2-40B4-BE49-F238E27FC236}">
                <a16:creationId xmlns:a16="http://schemas.microsoft.com/office/drawing/2014/main" id="{EC012C7A-D8E3-4BDF-BEB7-0F042E02EF4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5072449-E0DD-45C2-B5FD-FAAA952F006D}"/>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291877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62776D-D48B-434D-B06A-D824B5372935}"/>
              </a:ext>
            </a:extLst>
          </p:cNvPr>
          <p:cNvSpPr>
            <a:spLocks noGrp="1"/>
          </p:cNvSpPr>
          <p:nvPr>
            <p:ph type="title"/>
          </p:nvPr>
        </p:nvSpPr>
        <p:spPr>
          <a:xfrm>
            <a:off x="839788" y="365126"/>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2A7BCC5-5C58-46FA-9221-3B666643FE40}"/>
              </a:ext>
            </a:extLst>
          </p:cNvPr>
          <p:cNvSpPr>
            <a:spLocks noGrp="1"/>
          </p:cNvSpPr>
          <p:nvPr>
            <p:ph type="body" idx="1"/>
          </p:nvPr>
        </p:nvSpPr>
        <p:spPr>
          <a:xfrm>
            <a:off x="839789" y="1681163"/>
            <a:ext cx="5157787" cy="823912"/>
          </a:xfrm>
        </p:spPr>
        <p:txBody>
          <a:bodyPr anchor="b"/>
          <a:lstStyle>
            <a:lvl1pPr marL="0" indent="0">
              <a:buNone/>
              <a:defRPr sz="2400" b="1"/>
            </a:lvl1pPr>
            <a:lvl2pPr marL="457032" indent="0">
              <a:buNone/>
              <a:defRPr sz="2000" b="1"/>
            </a:lvl2pPr>
            <a:lvl3pPr marL="914062" indent="0">
              <a:buNone/>
              <a:defRPr sz="1799" b="1"/>
            </a:lvl3pPr>
            <a:lvl4pPr marL="1371093" indent="0">
              <a:buNone/>
              <a:defRPr sz="1600" b="1"/>
            </a:lvl4pPr>
            <a:lvl5pPr marL="1828124" indent="0">
              <a:buNone/>
              <a:defRPr sz="1600" b="1"/>
            </a:lvl5pPr>
            <a:lvl6pPr marL="2285155" indent="0">
              <a:buNone/>
              <a:defRPr sz="1600" b="1"/>
            </a:lvl6pPr>
            <a:lvl7pPr marL="2742186" indent="0">
              <a:buNone/>
              <a:defRPr sz="1600" b="1"/>
            </a:lvl7pPr>
            <a:lvl8pPr marL="3199217" indent="0">
              <a:buNone/>
              <a:defRPr sz="1600" b="1"/>
            </a:lvl8pPr>
            <a:lvl9pPr marL="3656248"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CA57851-DC61-493C-A1E1-E19AC5901E3B}"/>
              </a:ext>
            </a:extLst>
          </p:cNvPr>
          <p:cNvSpPr>
            <a:spLocks noGrp="1"/>
          </p:cNvSpPr>
          <p:nvPr>
            <p:ph sz="half" idx="2"/>
          </p:nvPr>
        </p:nvSpPr>
        <p:spPr>
          <a:xfrm>
            <a:off x="839789" y="2505076"/>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C3FBF286-2FBB-44F9-B511-B46F165BF9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032" indent="0">
              <a:buNone/>
              <a:defRPr sz="2000" b="1"/>
            </a:lvl2pPr>
            <a:lvl3pPr marL="914062" indent="0">
              <a:buNone/>
              <a:defRPr sz="1799" b="1"/>
            </a:lvl3pPr>
            <a:lvl4pPr marL="1371093" indent="0">
              <a:buNone/>
              <a:defRPr sz="1600" b="1"/>
            </a:lvl4pPr>
            <a:lvl5pPr marL="1828124" indent="0">
              <a:buNone/>
              <a:defRPr sz="1600" b="1"/>
            </a:lvl5pPr>
            <a:lvl6pPr marL="2285155" indent="0">
              <a:buNone/>
              <a:defRPr sz="1600" b="1"/>
            </a:lvl6pPr>
            <a:lvl7pPr marL="2742186" indent="0">
              <a:buNone/>
              <a:defRPr sz="1600" b="1"/>
            </a:lvl7pPr>
            <a:lvl8pPr marL="3199217" indent="0">
              <a:buNone/>
              <a:defRPr sz="1600" b="1"/>
            </a:lvl8pPr>
            <a:lvl9pPr marL="3656248"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536F28F-10B6-4BE8-9BED-A018A9256424}"/>
              </a:ext>
            </a:extLst>
          </p:cNvPr>
          <p:cNvSpPr>
            <a:spLocks noGrp="1"/>
          </p:cNvSpPr>
          <p:nvPr>
            <p:ph sz="quarter" idx="4"/>
          </p:nvPr>
        </p:nvSpPr>
        <p:spPr>
          <a:xfrm>
            <a:off x="6172200" y="2505076"/>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D0CC61F-588D-40FC-8260-F979B3DF32E0}"/>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8" name="Marcador de pie de página 7">
            <a:extLst>
              <a:ext uri="{FF2B5EF4-FFF2-40B4-BE49-F238E27FC236}">
                <a16:creationId xmlns:a16="http://schemas.microsoft.com/office/drawing/2014/main" id="{337608EE-D9E3-4E39-9B2B-1DA41AFBFE5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C8AF4D7E-586B-483B-85E4-758A458FF9FF}"/>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1846668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5B885E-38C3-490F-83AD-2E03858A134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521896D-A4B2-42A4-8662-2A7605189286}"/>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4" name="Marcador de pie de página 3">
            <a:extLst>
              <a:ext uri="{FF2B5EF4-FFF2-40B4-BE49-F238E27FC236}">
                <a16:creationId xmlns:a16="http://schemas.microsoft.com/office/drawing/2014/main" id="{B0970D9D-F62A-463D-9C9B-FEF3B62A9FD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DC29C230-8D22-412B-B67D-6758CC483F1A}"/>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3601083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2AA6417-E30E-460C-B333-46564474AB08}"/>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3" name="Marcador de pie de página 2">
            <a:extLst>
              <a:ext uri="{FF2B5EF4-FFF2-40B4-BE49-F238E27FC236}">
                <a16:creationId xmlns:a16="http://schemas.microsoft.com/office/drawing/2014/main" id="{64061E1A-B11D-4DB0-B844-C4667C17419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CA9071B-6A95-4266-AB93-3891EE698274}"/>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2656224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D9D28A-95AE-47D0-A59E-860AFA312B2C}"/>
              </a:ext>
            </a:extLst>
          </p:cNvPr>
          <p:cNvSpPr>
            <a:spLocks noGrp="1"/>
          </p:cNvSpPr>
          <p:nvPr>
            <p:ph type="title"/>
          </p:nvPr>
        </p:nvSpPr>
        <p:spPr>
          <a:xfrm>
            <a:off x="839788" y="457200"/>
            <a:ext cx="3932237" cy="1600200"/>
          </a:xfrm>
        </p:spPr>
        <p:txBody>
          <a:bodyPr anchor="b"/>
          <a:lstStyle>
            <a:lvl1pPr>
              <a:defRPr sz="3198"/>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7C548A-674A-46CA-8F77-AC443EE3B610}"/>
              </a:ext>
            </a:extLst>
          </p:cNvPr>
          <p:cNvSpPr>
            <a:spLocks noGrp="1"/>
          </p:cNvSpPr>
          <p:nvPr>
            <p:ph idx="1"/>
          </p:nvPr>
        </p:nvSpPr>
        <p:spPr>
          <a:xfrm>
            <a:off x="5183188" y="987426"/>
            <a:ext cx="6172200" cy="4873625"/>
          </a:xfrm>
        </p:spPr>
        <p:txBody>
          <a:bodyPr/>
          <a:lstStyle>
            <a:lvl1pPr>
              <a:defRPr sz="3198"/>
            </a:lvl1pPr>
            <a:lvl2pPr>
              <a:defRPr sz="2798"/>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0072DACF-D4A8-44AD-8CE1-BFA0A51243A8}"/>
              </a:ext>
            </a:extLst>
          </p:cNvPr>
          <p:cNvSpPr>
            <a:spLocks noGrp="1"/>
          </p:cNvSpPr>
          <p:nvPr>
            <p:ph type="body" sz="half" idx="2"/>
          </p:nvPr>
        </p:nvSpPr>
        <p:spPr>
          <a:xfrm>
            <a:off x="839788" y="2057400"/>
            <a:ext cx="3932237" cy="3811588"/>
          </a:xfrm>
        </p:spPr>
        <p:txBody>
          <a:bodyPr/>
          <a:lstStyle>
            <a:lvl1pPr marL="0" indent="0">
              <a:buNone/>
              <a:defRPr sz="1600"/>
            </a:lvl1pPr>
            <a:lvl2pPr marL="457032" indent="0">
              <a:buNone/>
              <a:defRPr sz="1399"/>
            </a:lvl2pPr>
            <a:lvl3pPr marL="914062" indent="0">
              <a:buNone/>
              <a:defRPr sz="1200"/>
            </a:lvl3pPr>
            <a:lvl4pPr marL="1371093" indent="0">
              <a:buNone/>
              <a:defRPr sz="999"/>
            </a:lvl4pPr>
            <a:lvl5pPr marL="1828124" indent="0">
              <a:buNone/>
              <a:defRPr sz="999"/>
            </a:lvl5pPr>
            <a:lvl6pPr marL="2285155" indent="0">
              <a:buNone/>
              <a:defRPr sz="999"/>
            </a:lvl6pPr>
            <a:lvl7pPr marL="2742186" indent="0">
              <a:buNone/>
              <a:defRPr sz="999"/>
            </a:lvl7pPr>
            <a:lvl8pPr marL="3199217" indent="0">
              <a:buNone/>
              <a:defRPr sz="999"/>
            </a:lvl8pPr>
            <a:lvl9pPr marL="3656248" indent="0">
              <a:buNone/>
              <a:defRPr sz="999"/>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EE3D4D-46F8-47E8-B015-8D6D1639AF2E}"/>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6" name="Marcador de pie de página 5">
            <a:extLst>
              <a:ext uri="{FF2B5EF4-FFF2-40B4-BE49-F238E27FC236}">
                <a16:creationId xmlns:a16="http://schemas.microsoft.com/office/drawing/2014/main" id="{569A9AC1-01E2-477E-8661-0A85F175605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7563314-F968-468D-AF66-5C790D088690}"/>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1018111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443AB-AD41-4E7B-981A-6B4ED910EC84}"/>
              </a:ext>
            </a:extLst>
          </p:cNvPr>
          <p:cNvSpPr>
            <a:spLocks noGrp="1"/>
          </p:cNvSpPr>
          <p:nvPr>
            <p:ph type="title"/>
          </p:nvPr>
        </p:nvSpPr>
        <p:spPr>
          <a:xfrm>
            <a:off x="839788" y="457200"/>
            <a:ext cx="3932237" cy="1600200"/>
          </a:xfrm>
        </p:spPr>
        <p:txBody>
          <a:bodyPr anchor="b"/>
          <a:lstStyle>
            <a:lvl1pPr>
              <a:defRPr sz="3198"/>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AC247BBA-F5A6-42DD-BBE7-171BCF95BCA0}"/>
              </a:ext>
            </a:extLst>
          </p:cNvPr>
          <p:cNvSpPr>
            <a:spLocks noGrp="1"/>
          </p:cNvSpPr>
          <p:nvPr>
            <p:ph type="pic" idx="1"/>
          </p:nvPr>
        </p:nvSpPr>
        <p:spPr>
          <a:xfrm>
            <a:off x="5183188" y="987426"/>
            <a:ext cx="6172200" cy="4873625"/>
          </a:xfrm>
        </p:spPr>
        <p:txBody>
          <a:bodyPr/>
          <a:lstStyle>
            <a:lvl1pPr marL="0" indent="0">
              <a:buNone/>
              <a:defRPr sz="3198"/>
            </a:lvl1pPr>
            <a:lvl2pPr marL="457032" indent="0">
              <a:buNone/>
              <a:defRPr sz="2798"/>
            </a:lvl2pPr>
            <a:lvl3pPr marL="914062" indent="0">
              <a:buNone/>
              <a:defRPr sz="2400"/>
            </a:lvl3pPr>
            <a:lvl4pPr marL="1371093" indent="0">
              <a:buNone/>
              <a:defRPr sz="2000"/>
            </a:lvl4pPr>
            <a:lvl5pPr marL="1828124" indent="0">
              <a:buNone/>
              <a:defRPr sz="2000"/>
            </a:lvl5pPr>
            <a:lvl6pPr marL="2285155" indent="0">
              <a:buNone/>
              <a:defRPr sz="2000"/>
            </a:lvl6pPr>
            <a:lvl7pPr marL="2742186" indent="0">
              <a:buNone/>
              <a:defRPr sz="2000"/>
            </a:lvl7pPr>
            <a:lvl8pPr marL="3199217" indent="0">
              <a:buNone/>
              <a:defRPr sz="2000"/>
            </a:lvl8pPr>
            <a:lvl9pPr marL="3656248" indent="0">
              <a:buNone/>
              <a:defRPr sz="2000"/>
            </a:lvl9pPr>
          </a:lstStyle>
          <a:p>
            <a:endParaRPr lang="es-CO"/>
          </a:p>
        </p:txBody>
      </p:sp>
      <p:sp>
        <p:nvSpPr>
          <p:cNvPr id="4" name="Marcador de texto 3">
            <a:extLst>
              <a:ext uri="{FF2B5EF4-FFF2-40B4-BE49-F238E27FC236}">
                <a16:creationId xmlns:a16="http://schemas.microsoft.com/office/drawing/2014/main" id="{3EA3607C-46CF-4BD8-82DC-A895A01946C4}"/>
              </a:ext>
            </a:extLst>
          </p:cNvPr>
          <p:cNvSpPr>
            <a:spLocks noGrp="1"/>
          </p:cNvSpPr>
          <p:nvPr>
            <p:ph type="body" sz="half" idx="2"/>
          </p:nvPr>
        </p:nvSpPr>
        <p:spPr>
          <a:xfrm>
            <a:off x="839788" y="2057400"/>
            <a:ext cx="3932237" cy="3811588"/>
          </a:xfrm>
        </p:spPr>
        <p:txBody>
          <a:bodyPr/>
          <a:lstStyle>
            <a:lvl1pPr marL="0" indent="0">
              <a:buNone/>
              <a:defRPr sz="1600"/>
            </a:lvl1pPr>
            <a:lvl2pPr marL="457032" indent="0">
              <a:buNone/>
              <a:defRPr sz="1399"/>
            </a:lvl2pPr>
            <a:lvl3pPr marL="914062" indent="0">
              <a:buNone/>
              <a:defRPr sz="1200"/>
            </a:lvl3pPr>
            <a:lvl4pPr marL="1371093" indent="0">
              <a:buNone/>
              <a:defRPr sz="999"/>
            </a:lvl4pPr>
            <a:lvl5pPr marL="1828124" indent="0">
              <a:buNone/>
              <a:defRPr sz="999"/>
            </a:lvl5pPr>
            <a:lvl6pPr marL="2285155" indent="0">
              <a:buNone/>
              <a:defRPr sz="999"/>
            </a:lvl6pPr>
            <a:lvl7pPr marL="2742186" indent="0">
              <a:buNone/>
              <a:defRPr sz="999"/>
            </a:lvl7pPr>
            <a:lvl8pPr marL="3199217" indent="0">
              <a:buNone/>
              <a:defRPr sz="999"/>
            </a:lvl8pPr>
            <a:lvl9pPr marL="3656248" indent="0">
              <a:buNone/>
              <a:defRPr sz="999"/>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8B23537-C35C-4C87-9563-23BC09DBFF5D}"/>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6" name="Marcador de pie de página 5">
            <a:extLst>
              <a:ext uri="{FF2B5EF4-FFF2-40B4-BE49-F238E27FC236}">
                <a16:creationId xmlns:a16="http://schemas.microsoft.com/office/drawing/2014/main" id="{A8E509F4-CF37-4F23-9CD1-08CFC970C81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7C4C4D1-B6B0-4D5E-BEEF-A361251C6B5E}"/>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1982098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1FEE92-52F3-4CB6-B943-5959A6B1162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4A5ACD5-3F22-4C5B-8E51-9AA31F9AF79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1DE8CEF-84FA-48FE-ACD1-4CC1307EE3EC}"/>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5" name="Marcador de pie de página 4">
            <a:extLst>
              <a:ext uri="{FF2B5EF4-FFF2-40B4-BE49-F238E27FC236}">
                <a16:creationId xmlns:a16="http://schemas.microsoft.com/office/drawing/2014/main" id="{447CC372-B1AD-4021-8E3C-89F8847BCD4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B0A4EEA-2C85-48A2-9F63-1C5DFD1BFF04}"/>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1681089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AC758AC-4015-4D41-BEB6-9751BD0642B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C53EB36-AC4C-4AF0-8124-32AB83F919C4}"/>
              </a:ext>
            </a:extLst>
          </p:cNvPr>
          <p:cNvSpPr>
            <a:spLocks noGrp="1"/>
          </p:cNvSpPr>
          <p:nvPr>
            <p:ph type="body" orient="vert" idx="1"/>
          </p:nvPr>
        </p:nvSpPr>
        <p:spPr>
          <a:xfrm>
            <a:off x="838199"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DECE06A-3613-400A-A075-059DC071A678}"/>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5" name="Marcador de pie de página 4">
            <a:extLst>
              <a:ext uri="{FF2B5EF4-FFF2-40B4-BE49-F238E27FC236}">
                <a16:creationId xmlns:a16="http://schemas.microsoft.com/office/drawing/2014/main" id="{3130A02A-470A-421E-80D1-CF3E4D414FA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8735D26-0F62-408F-A43E-9C6101294FA9}"/>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934606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550B5623-D9AF-7A41-A68C-281378F4A19B}"/>
              </a:ext>
            </a:extLst>
          </p:cNvPr>
          <p:cNvSpPr>
            <a:spLocks noGrp="1"/>
          </p:cNvSpPr>
          <p:nvPr>
            <p:ph type="body" sz="quarter" idx="10" hasCustomPrompt="1"/>
          </p:nvPr>
        </p:nvSpPr>
        <p:spPr>
          <a:xfrm>
            <a:off x="6866776" y="2122052"/>
            <a:ext cx="4482541" cy="2147094"/>
          </a:xfrm>
          <a:prstGeom prst="rect">
            <a:avLst/>
          </a:prstGeom>
        </p:spPr>
        <p:txBody>
          <a:bodyPr anchor="ctr">
            <a:normAutofit/>
          </a:bodyP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s-CO" dirty="0"/>
              <a:t>Título de contenido</a:t>
            </a:r>
          </a:p>
        </p:txBody>
      </p:sp>
      <p:sp>
        <p:nvSpPr>
          <p:cNvPr id="9" name="Marcador de texto 7">
            <a:extLst>
              <a:ext uri="{FF2B5EF4-FFF2-40B4-BE49-F238E27FC236}">
                <a16:creationId xmlns:a16="http://schemas.microsoft.com/office/drawing/2014/main" id="{FD2C252B-06C1-C848-A914-F69E0D966791}"/>
              </a:ext>
            </a:extLst>
          </p:cNvPr>
          <p:cNvSpPr>
            <a:spLocks noGrp="1"/>
          </p:cNvSpPr>
          <p:nvPr>
            <p:ph type="body" sz="quarter" idx="11" hasCustomPrompt="1"/>
          </p:nvPr>
        </p:nvSpPr>
        <p:spPr>
          <a:xfrm>
            <a:off x="6866776" y="4354506"/>
            <a:ext cx="1542410" cy="369332"/>
          </a:xfrm>
          <a:prstGeom prst="rect">
            <a:avLst/>
          </a:prstGeom>
        </p:spPr>
        <p:txBody>
          <a:bodyPr wrap="none" anchor="ctr">
            <a:spAutoFit/>
          </a:bodyPr>
          <a:lstStyle>
            <a:lvl1pPr marL="0" indent="0">
              <a:buNone/>
              <a:defRPr sz="2000" b="0" spc="300">
                <a:solidFill>
                  <a:schemeClr val="bg1"/>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2688170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ítulo y objeto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Marcador de texto 7">
            <a:extLst>
              <a:ext uri="{FF2B5EF4-FFF2-40B4-BE49-F238E27FC236}">
                <a16:creationId xmlns:a16="http://schemas.microsoft.com/office/drawing/2014/main" id="{A867B000-D53F-2F49-9DE1-1EDF0A6119A9}"/>
              </a:ext>
            </a:extLst>
          </p:cNvPr>
          <p:cNvSpPr>
            <a:spLocks noGrp="1"/>
          </p:cNvSpPr>
          <p:nvPr>
            <p:ph type="body" sz="quarter" idx="10" hasCustomPrompt="1"/>
          </p:nvPr>
        </p:nvSpPr>
        <p:spPr>
          <a:xfrm>
            <a:off x="6866776" y="2122051"/>
            <a:ext cx="4482541" cy="2147094"/>
          </a:xfrm>
          <a:prstGeom prst="rect">
            <a:avLst/>
          </a:prstGeom>
        </p:spPr>
        <p:txBody>
          <a:bodyPr anchor="ctr">
            <a:normAutofit/>
          </a:bodyP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s-CO" dirty="0"/>
              <a:t>Título de contenido</a:t>
            </a:r>
          </a:p>
        </p:txBody>
      </p:sp>
      <p:sp>
        <p:nvSpPr>
          <p:cNvPr id="8" name="Marcador de texto 7">
            <a:extLst>
              <a:ext uri="{FF2B5EF4-FFF2-40B4-BE49-F238E27FC236}">
                <a16:creationId xmlns:a16="http://schemas.microsoft.com/office/drawing/2014/main" id="{7E432400-FBD7-994A-81DC-11028816B866}"/>
              </a:ext>
            </a:extLst>
          </p:cNvPr>
          <p:cNvSpPr>
            <a:spLocks noGrp="1"/>
          </p:cNvSpPr>
          <p:nvPr>
            <p:ph type="body" sz="quarter" idx="11" hasCustomPrompt="1"/>
          </p:nvPr>
        </p:nvSpPr>
        <p:spPr>
          <a:xfrm>
            <a:off x="6866776" y="4354505"/>
            <a:ext cx="1542410" cy="369332"/>
          </a:xfrm>
          <a:prstGeom prst="rect">
            <a:avLst/>
          </a:prstGeom>
        </p:spPr>
        <p:txBody>
          <a:bodyPr wrap="none" anchor="ctr">
            <a:spAutoFit/>
          </a:bodyPr>
          <a:lstStyle>
            <a:lvl1pPr marL="0" indent="0">
              <a:buNone/>
              <a:defRPr sz="2000" b="0" spc="300">
                <a:solidFill>
                  <a:schemeClr val="bg1"/>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201203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77850"/>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Marcador de texto 7">
            <a:extLst>
              <a:ext uri="{FF2B5EF4-FFF2-40B4-BE49-F238E27FC236}">
                <a16:creationId xmlns:a16="http://schemas.microsoft.com/office/drawing/2014/main" id="{5CE36A6E-1A6A-FC4F-A61C-2DB57B9A1883}"/>
              </a:ext>
            </a:extLst>
          </p:cNvPr>
          <p:cNvSpPr>
            <a:spLocks noGrp="1"/>
          </p:cNvSpPr>
          <p:nvPr>
            <p:ph type="body" sz="quarter" idx="10" hasCustomPrompt="1"/>
          </p:nvPr>
        </p:nvSpPr>
        <p:spPr>
          <a:xfrm>
            <a:off x="6817789" y="4114800"/>
            <a:ext cx="4482541" cy="1754546"/>
          </a:xfrm>
          <a:prstGeom prst="rect">
            <a:avLst/>
          </a:prstGeom>
        </p:spPr>
        <p:txBody>
          <a:bodyPr anchor="ctr">
            <a:normAutofit/>
          </a:bodyPr>
          <a:lstStyle>
            <a:lvl1pPr marL="0" indent="0">
              <a:buNone/>
              <a:defRPr sz="4000" b="1">
                <a:solidFill>
                  <a:schemeClr val="bg1"/>
                </a:solidFill>
                <a:latin typeface="Arial" panose="020B0604020202020204" pitchFamily="34" charset="0"/>
                <a:cs typeface="Arial" panose="020B0604020202020204" pitchFamily="34" charset="0"/>
              </a:defRPr>
            </a:lvl1pPr>
          </a:lstStyle>
          <a:p>
            <a:pPr lvl="0"/>
            <a:r>
              <a:rPr lang="es-CO" dirty="0"/>
              <a:t>Título de contenido</a:t>
            </a:r>
          </a:p>
        </p:txBody>
      </p:sp>
      <p:sp>
        <p:nvSpPr>
          <p:cNvPr id="8" name="Marcador de texto 7">
            <a:extLst>
              <a:ext uri="{FF2B5EF4-FFF2-40B4-BE49-F238E27FC236}">
                <a16:creationId xmlns:a16="http://schemas.microsoft.com/office/drawing/2014/main" id="{0F7F60C0-9A7E-8341-8614-4F455F073055}"/>
              </a:ext>
            </a:extLst>
          </p:cNvPr>
          <p:cNvSpPr>
            <a:spLocks noGrp="1"/>
          </p:cNvSpPr>
          <p:nvPr>
            <p:ph type="body" sz="quarter" idx="11" hasCustomPrompt="1"/>
          </p:nvPr>
        </p:nvSpPr>
        <p:spPr>
          <a:xfrm>
            <a:off x="6817789" y="5954706"/>
            <a:ext cx="1542410" cy="369332"/>
          </a:xfrm>
          <a:prstGeom prst="rect">
            <a:avLst/>
          </a:prstGeom>
        </p:spPr>
        <p:txBody>
          <a:bodyPr wrap="none" anchor="ctr">
            <a:spAutoFit/>
          </a:bodyPr>
          <a:lstStyle>
            <a:lvl1pPr marL="0" indent="0">
              <a:buNone/>
              <a:defRPr sz="2000" b="0" spc="300">
                <a:solidFill>
                  <a:schemeClr val="bg1"/>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3100693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os objeto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845CE743-C384-9240-AA88-0C2C3569076E}"/>
              </a:ext>
            </a:extLst>
          </p:cNvPr>
          <p:cNvSpPr>
            <a:spLocks noGrp="1"/>
          </p:cNvSpPr>
          <p:nvPr>
            <p:ph type="body" sz="quarter" idx="10" hasCustomPrompt="1"/>
          </p:nvPr>
        </p:nvSpPr>
        <p:spPr>
          <a:xfrm>
            <a:off x="6817789" y="4114800"/>
            <a:ext cx="4482541" cy="1754546"/>
          </a:xfrm>
          <a:prstGeom prst="rect">
            <a:avLst/>
          </a:prstGeom>
        </p:spPr>
        <p:txBody>
          <a:bodyPr anchor="ctr">
            <a:normAutofit/>
          </a:bodyPr>
          <a:lstStyle>
            <a:lvl1pPr marL="0" indent="0">
              <a:buNone/>
              <a:defRPr sz="4000" b="1">
                <a:solidFill>
                  <a:srgbClr val="FF2A82"/>
                </a:solidFill>
                <a:latin typeface="Arial" panose="020B0604020202020204" pitchFamily="34" charset="0"/>
                <a:cs typeface="Arial" panose="020B0604020202020204" pitchFamily="34" charset="0"/>
              </a:defRPr>
            </a:lvl1pPr>
          </a:lstStyle>
          <a:p>
            <a:pPr lvl="0"/>
            <a:r>
              <a:rPr lang="es-CO" dirty="0"/>
              <a:t>Título de contenido</a:t>
            </a:r>
          </a:p>
        </p:txBody>
      </p:sp>
      <p:sp>
        <p:nvSpPr>
          <p:cNvPr id="9" name="Marcador de texto 7">
            <a:extLst>
              <a:ext uri="{FF2B5EF4-FFF2-40B4-BE49-F238E27FC236}">
                <a16:creationId xmlns:a16="http://schemas.microsoft.com/office/drawing/2014/main" id="{1B35F059-30A6-894A-B6AE-33EFE383BD5C}"/>
              </a:ext>
            </a:extLst>
          </p:cNvPr>
          <p:cNvSpPr>
            <a:spLocks noGrp="1"/>
          </p:cNvSpPr>
          <p:nvPr>
            <p:ph type="body" sz="quarter" idx="11" hasCustomPrompt="1"/>
          </p:nvPr>
        </p:nvSpPr>
        <p:spPr>
          <a:xfrm>
            <a:off x="6817789" y="5954706"/>
            <a:ext cx="1542410" cy="369332"/>
          </a:xfrm>
          <a:prstGeom prst="rect">
            <a:avLst/>
          </a:prstGeom>
        </p:spPr>
        <p:txBody>
          <a:bodyPr wrap="none" anchor="ctr">
            <a:spAutoFit/>
          </a:bodyPr>
          <a:lstStyle>
            <a:lvl1pPr marL="0" indent="0">
              <a:buNone/>
              <a:defRPr sz="2000" b="0" spc="300">
                <a:solidFill>
                  <a:schemeClr val="tx1"/>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1974964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ació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Marcador de texto 7">
            <a:extLst>
              <a:ext uri="{FF2B5EF4-FFF2-40B4-BE49-F238E27FC236}">
                <a16:creationId xmlns:a16="http://schemas.microsoft.com/office/drawing/2014/main" id="{A567595B-F02E-8843-BA17-6F947BDE86AE}"/>
              </a:ext>
            </a:extLst>
          </p:cNvPr>
          <p:cNvSpPr>
            <a:spLocks noGrp="1"/>
          </p:cNvSpPr>
          <p:nvPr>
            <p:ph type="body" sz="quarter" idx="10" hasCustomPrompt="1"/>
          </p:nvPr>
        </p:nvSpPr>
        <p:spPr>
          <a:xfrm>
            <a:off x="3640841" y="5308375"/>
            <a:ext cx="4910319" cy="646331"/>
          </a:xfrm>
          <a:prstGeom prst="rect">
            <a:avLst/>
          </a:prstGeom>
        </p:spPr>
        <p:txBody>
          <a:bodyPr wrap="none" anchor="ctr">
            <a:spAutoFit/>
          </a:bodyPr>
          <a:lstStyle>
            <a:lvl1pPr marL="0" indent="0" algn="ctr">
              <a:buNone/>
              <a:defRPr sz="4000" b="1">
                <a:solidFill>
                  <a:schemeClr val="tx1"/>
                </a:solidFill>
                <a:latin typeface="Arial" panose="020B0604020202020204" pitchFamily="34" charset="0"/>
                <a:cs typeface="Arial" panose="020B0604020202020204" pitchFamily="34" charset="0"/>
              </a:defRPr>
            </a:lvl1pPr>
          </a:lstStyle>
          <a:p>
            <a:pPr lvl="0"/>
            <a:r>
              <a:rPr lang="es-CO" dirty="0"/>
              <a:t>Título de contenido</a:t>
            </a:r>
          </a:p>
        </p:txBody>
      </p:sp>
      <p:sp>
        <p:nvSpPr>
          <p:cNvPr id="11" name="Marcador de texto 7">
            <a:extLst>
              <a:ext uri="{FF2B5EF4-FFF2-40B4-BE49-F238E27FC236}">
                <a16:creationId xmlns:a16="http://schemas.microsoft.com/office/drawing/2014/main" id="{A85B8610-1134-FC42-9CD9-AC1FFAB71356}"/>
              </a:ext>
            </a:extLst>
          </p:cNvPr>
          <p:cNvSpPr>
            <a:spLocks noGrp="1"/>
          </p:cNvSpPr>
          <p:nvPr>
            <p:ph type="body" sz="quarter" idx="11" hasCustomPrompt="1"/>
          </p:nvPr>
        </p:nvSpPr>
        <p:spPr>
          <a:xfrm>
            <a:off x="5324795" y="6085334"/>
            <a:ext cx="1542410" cy="369332"/>
          </a:xfrm>
          <a:prstGeom prst="rect">
            <a:avLst/>
          </a:prstGeom>
        </p:spPr>
        <p:txBody>
          <a:bodyPr wrap="none" anchor="ctr">
            <a:spAutoFit/>
          </a:bodyPr>
          <a:lstStyle>
            <a:lvl1pPr marL="0" indent="0" algn="ctr">
              <a:buNone/>
              <a:defRPr sz="2000" b="0" spc="300">
                <a:solidFill>
                  <a:srgbClr val="FF2A82"/>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516664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lo el títu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A433A4D7-334A-A448-8172-B8A05AA4E30F}"/>
              </a:ext>
            </a:extLst>
          </p:cNvPr>
          <p:cNvSpPr>
            <a:spLocks noGrp="1"/>
          </p:cNvSpPr>
          <p:nvPr>
            <p:ph type="body" sz="quarter" idx="10" hasCustomPrompt="1"/>
          </p:nvPr>
        </p:nvSpPr>
        <p:spPr>
          <a:xfrm>
            <a:off x="3640841" y="5308375"/>
            <a:ext cx="4910319" cy="646331"/>
          </a:xfrm>
          <a:prstGeom prst="rect">
            <a:avLst/>
          </a:prstGeom>
        </p:spPr>
        <p:txBody>
          <a:bodyPr wrap="none" anchor="ctr">
            <a:spAutoFit/>
          </a:bodyPr>
          <a:lstStyle>
            <a:lvl1pPr marL="0" indent="0" algn="ctr">
              <a:buNone/>
              <a:defRPr sz="4000" b="1">
                <a:solidFill>
                  <a:schemeClr val="tx1"/>
                </a:solidFill>
                <a:latin typeface="Arial" panose="020B0604020202020204" pitchFamily="34" charset="0"/>
                <a:cs typeface="Arial" panose="020B0604020202020204" pitchFamily="34" charset="0"/>
              </a:defRPr>
            </a:lvl1pPr>
          </a:lstStyle>
          <a:p>
            <a:pPr lvl="0"/>
            <a:r>
              <a:rPr lang="es-CO" dirty="0"/>
              <a:t>Título de contenido</a:t>
            </a:r>
          </a:p>
        </p:txBody>
      </p:sp>
      <p:sp>
        <p:nvSpPr>
          <p:cNvPr id="7" name="Marcador de texto 7">
            <a:extLst>
              <a:ext uri="{FF2B5EF4-FFF2-40B4-BE49-F238E27FC236}">
                <a16:creationId xmlns:a16="http://schemas.microsoft.com/office/drawing/2014/main" id="{32EF54B8-D0FD-8844-BB29-4C318A51771D}"/>
              </a:ext>
            </a:extLst>
          </p:cNvPr>
          <p:cNvSpPr>
            <a:spLocks noGrp="1"/>
          </p:cNvSpPr>
          <p:nvPr>
            <p:ph type="body" sz="quarter" idx="11" hasCustomPrompt="1"/>
          </p:nvPr>
        </p:nvSpPr>
        <p:spPr>
          <a:xfrm>
            <a:off x="5324795" y="6085334"/>
            <a:ext cx="1542410" cy="369332"/>
          </a:xfrm>
          <a:prstGeom prst="rect">
            <a:avLst/>
          </a:prstGeom>
        </p:spPr>
        <p:txBody>
          <a:bodyPr wrap="none" anchor="ctr">
            <a:spAutoFit/>
          </a:bodyPr>
          <a:lstStyle>
            <a:lvl1pPr marL="0" indent="0" algn="ctr">
              <a:buNone/>
              <a:defRPr sz="2000" b="0" spc="300">
                <a:solidFill>
                  <a:srgbClr val="FF2A82"/>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2323864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 blanc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Marcador de texto 7">
            <a:extLst>
              <a:ext uri="{FF2B5EF4-FFF2-40B4-BE49-F238E27FC236}">
                <a16:creationId xmlns:a16="http://schemas.microsoft.com/office/drawing/2014/main" id="{F0A0906B-9C8C-A342-AD2D-94912588134F}"/>
              </a:ext>
            </a:extLst>
          </p:cNvPr>
          <p:cNvSpPr>
            <a:spLocks noGrp="1"/>
          </p:cNvSpPr>
          <p:nvPr>
            <p:ph type="body" sz="quarter" idx="10" hasCustomPrompt="1"/>
          </p:nvPr>
        </p:nvSpPr>
        <p:spPr>
          <a:xfrm>
            <a:off x="335347" y="4114800"/>
            <a:ext cx="4482541" cy="1600200"/>
          </a:xfrm>
          <a:prstGeom prst="rect">
            <a:avLst/>
          </a:prstGeom>
        </p:spPr>
        <p:txBody>
          <a:bodyPr anchor="ctr">
            <a:normAutofit/>
          </a:bodyPr>
          <a:lstStyle>
            <a:lvl1pPr marL="0" indent="0" algn="r">
              <a:buNone/>
              <a:defRPr sz="4000" b="1">
                <a:solidFill>
                  <a:schemeClr val="bg1"/>
                </a:solidFill>
                <a:latin typeface="Arial" panose="020B0604020202020204" pitchFamily="34" charset="0"/>
                <a:cs typeface="Arial" panose="020B0604020202020204" pitchFamily="34" charset="0"/>
              </a:defRPr>
            </a:lvl1pPr>
          </a:lstStyle>
          <a:p>
            <a:pPr lvl="0"/>
            <a:r>
              <a:rPr lang="es-CO" dirty="0"/>
              <a:t>Título de contenido</a:t>
            </a:r>
          </a:p>
        </p:txBody>
      </p:sp>
      <p:sp>
        <p:nvSpPr>
          <p:cNvPr id="6" name="Marcador de texto 7">
            <a:extLst>
              <a:ext uri="{FF2B5EF4-FFF2-40B4-BE49-F238E27FC236}">
                <a16:creationId xmlns:a16="http://schemas.microsoft.com/office/drawing/2014/main" id="{74D91FB5-BE1A-E641-AAF2-CB30B27512EE}"/>
              </a:ext>
            </a:extLst>
          </p:cNvPr>
          <p:cNvSpPr>
            <a:spLocks noGrp="1"/>
          </p:cNvSpPr>
          <p:nvPr>
            <p:ph type="body" sz="quarter" idx="11" hasCustomPrompt="1"/>
          </p:nvPr>
        </p:nvSpPr>
        <p:spPr>
          <a:xfrm>
            <a:off x="3275478" y="5840406"/>
            <a:ext cx="1542410" cy="369332"/>
          </a:xfrm>
          <a:prstGeom prst="rect">
            <a:avLst/>
          </a:prstGeom>
        </p:spPr>
        <p:txBody>
          <a:bodyPr wrap="none" anchor="ctr">
            <a:spAutoFit/>
          </a:bodyPr>
          <a:lstStyle>
            <a:lvl1pPr marL="0" indent="0" algn="r">
              <a:buNone/>
              <a:defRPr sz="2000" b="0" spc="300">
                <a:solidFill>
                  <a:schemeClr val="bg1"/>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3588924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ido con títu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EB53D0B9-29BB-8B44-A03A-DA4B4A0414E5}"/>
              </a:ext>
            </a:extLst>
          </p:cNvPr>
          <p:cNvSpPr>
            <a:spLocks noGrp="1"/>
          </p:cNvSpPr>
          <p:nvPr>
            <p:ph type="body" sz="quarter" idx="10" hasCustomPrompt="1"/>
          </p:nvPr>
        </p:nvSpPr>
        <p:spPr>
          <a:xfrm>
            <a:off x="335347" y="4114800"/>
            <a:ext cx="4482541" cy="1600200"/>
          </a:xfrm>
          <a:prstGeom prst="rect">
            <a:avLst/>
          </a:prstGeom>
        </p:spPr>
        <p:txBody>
          <a:bodyPr anchor="ctr">
            <a:normAutofit/>
          </a:bodyPr>
          <a:lstStyle>
            <a:lvl1pPr marL="0" indent="0" algn="r">
              <a:buNone/>
              <a:defRPr sz="4000" b="1">
                <a:solidFill>
                  <a:schemeClr val="bg1"/>
                </a:solidFill>
                <a:latin typeface="Arial" panose="020B0604020202020204" pitchFamily="34" charset="0"/>
                <a:cs typeface="Arial" panose="020B0604020202020204" pitchFamily="34" charset="0"/>
              </a:defRPr>
            </a:lvl1pPr>
          </a:lstStyle>
          <a:p>
            <a:pPr lvl="0"/>
            <a:r>
              <a:rPr lang="es-CO" dirty="0"/>
              <a:t>Título de contenido</a:t>
            </a:r>
          </a:p>
        </p:txBody>
      </p:sp>
      <p:sp>
        <p:nvSpPr>
          <p:cNvPr id="9" name="Marcador de texto 7">
            <a:extLst>
              <a:ext uri="{FF2B5EF4-FFF2-40B4-BE49-F238E27FC236}">
                <a16:creationId xmlns:a16="http://schemas.microsoft.com/office/drawing/2014/main" id="{59AE611A-6F4B-B843-8D3B-337A92D1905D}"/>
              </a:ext>
            </a:extLst>
          </p:cNvPr>
          <p:cNvSpPr>
            <a:spLocks noGrp="1"/>
          </p:cNvSpPr>
          <p:nvPr>
            <p:ph type="body" sz="quarter" idx="11" hasCustomPrompt="1"/>
          </p:nvPr>
        </p:nvSpPr>
        <p:spPr>
          <a:xfrm>
            <a:off x="3275478" y="5840406"/>
            <a:ext cx="1542410" cy="369332"/>
          </a:xfrm>
          <a:prstGeom prst="rect">
            <a:avLst/>
          </a:prstGeom>
        </p:spPr>
        <p:txBody>
          <a:bodyPr wrap="none" anchor="ctr">
            <a:spAutoFit/>
          </a:bodyPr>
          <a:lstStyle>
            <a:lvl1pPr marL="0" indent="0" algn="r">
              <a:buNone/>
              <a:defRPr sz="2000" b="0" spc="300">
                <a:solidFill>
                  <a:schemeClr val="bg1"/>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12316863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n con títu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E39B0E3D-2FD1-5347-A59F-427DC6B03DA9}"/>
              </a:ext>
            </a:extLst>
          </p:cNvPr>
          <p:cNvSpPr>
            <a:spLocks noGrp="1"/>
          </p:cNvSpPr>
          <p:nvPr>
            <p:ph type="pic" sz="quarter" idx="10" hasCustomPrompt="1"/>
          </p:nvPr>
        </p:nvSpPr>
        <p:spPr>
          <a:xfrm>
            <a:off x="5878513" y="0"/>
            <a:ext cx="6313487" cy="6858000"/>
          </a:xfrm>
          <a:prstGeom prst="rect">
            <a:avLst/>
          </a:prstGeom>
        </p:spPr>
        <p:txBody>
          <a:bodyPr anchor="ctr">
            <a:normAutofit/>
          </a:bodyPr>
          <a:lstStyle>
            <a:lvl1pPr marL="0" indent="0" algn="ctr">
              <a:buNone/>
              <a:defRPr sz="2000" spc="300">
                <a:solidFill>
                  <a:schemeClr val="bg2">
                    <a:lumMod val="50000"/>
                  </a:schemeClr>
                </a:solidFill>
                <a:latin typeface="Arial" panose="020B0604020202020204" pitchFamily="34" charset="0"/>
                <a:cs typeface="Arial" panose="020B0604020202020204" pitchFamily="34" charset="0"/>
              </a:defRPr>
            </a:lvl1pPr>
          </a:lstStyle>
          <a:p>
            <a:r>
              <a:rPr lang="es-CO" dirty="0"/>
              <a:t>Foto de la sección</a:t>
            </a:r>
          </a:p>
        </p:txBody>
      </p:sp>
      <p:sp>
        <p:nvSpPr>
          <p:cNvPr id="12" name="Marcador de texto 7">
            <a:extLst>
              <a:ext uri="{FF2B5EF4-FFF2-40B4-BE49-F238E27FC236}">
                <a16:creationId xmlns:a16="http://schemas.microsoft.com/office/drawing/2014/main" id="{87E5CC81-9D7F-3347-97B6-BDB20DB98BBF}"/>
              </a:ext>
            </a:extLst>
          </p:cNvPr>
          <p:cNvSpPr>
            <a:spLocks noGrp="1"/>
          </p:cNvSpPr>
          <p:nvPr>
            <p:ph type="body" sz="quarter" idx="11" hasCustomPrompt="1"/>
          </p:nvPr>
        </p:nvSpPr>
        <p:spPr>
          <a:xfrm>
            <a:off x="661918" y="2551729"/>
            <a:ext cx="4482541" cy="1754546"/>
          </a:xfrm>
          <a:prstGeom prst="rect">
            <a:avLst/>
          </a:prstGeom>
        </p:spPr>
        <p:txBody>
          <a:bodyPr anchor="ctr">
            <a:noAutofit/>
          </a:bodyPr>
          <a:lstStyle>
            <a:lvl1pPr marL="0" indent="0">
              <a:buNone/>
              <a:defRPr sz="5000" b="1">
                <a:solidFill>
                  <a:srgbClr val="FF2A82"/>
                </a:solidFill>
                <a:latin typeface="Arial" panose="020B0604020202020204" pitchFamily="34" charset="0"/>
                <a:cs typeface="Arial" panose="020B0604020202020204" pitchFamily="34" charset="0"/>
              </a:defRPr>
            </a:lvl1pPr>
          </a:lstStyle>
          <a:p>
            <a:pPr lvl="0"/>
            <a:r>
              <a:rPr lang="es-CO" dirty="0"/>
              <a:t>Título de sección</a:t>
            </a:r>
          </a:p>
        </p:txBody>
      </p:sp>
      <p:sp>
        <p:nvSpPr>
          <p:cNvPr id="13" name="Rectángulo 12">
            <a:extLst>
              <a:ext uri="{FF2B5EF4-FFF2-40B4-BE49-F238E27FC236}">
                <a16:creationId xmlns:a16="http://schemas.microsoft.com/office/drawing/2014/main" id="{7B2C8E6B-3104-4348-AF6E-159412ADC82A}"/>
              </a:ext>
            </a:extLst>
          </p:cNvPr>
          <p:cNvSpPr/>
          <p:nvPr userDrawn="1"/>
        </p:nvSpPr>
        <p:spPr>
          <a:xfrm>
            <a:off x="0" y="1730830"/>
            <a:ext cx="326571" cy="3396343"/>
          </a:xfrm>
          <a:prstGeom prst="rect">
            <a:avLst/>
          </a:prstGeom>
          <a:solidFill>
            <a:srgbClr val="FF2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Marcador de texto 7">
            <a:extLst>
              <a:ext uri="{FF2B5EF4-FFF2-40B4-BE49-F238E27FC236}">
                <a16:creationId xmlns:a16="http://schemas.microsoft.com/office/drawing/2014/main" id="{F400F082-901B-0348-8937-AC2A4C8611DF}"/>
              </a:ext>
            </a:extLst>
          </p:cNvPr>
          <p:cNvSpPr>
            <a:spLocks noGrp="1"/>
          </p:cNvSpPr>
          <p:nvPr>
            <p:ph type="body" sz="quarter" idx="12" hasCustomPrompt="1"/>
          </p:nvPr>
        </p:nvSpPr>
        <p:spPr>
          <a:xfrm>
            <a:off x="3837214" y="804570"/>
            <a:ext cx="2041299" cy="926258"/>
          </a:xfrm>
          <a:prstGeom prst="rect">
            <a:avLst/>
          </a:prstGeom>
          <a:solidFill>
            <a:schemeClr val="bg2">
              <a:lumMod val="90000"/>
              <a:alpha val="66693"/>
            </a:schemeClr>
          </a:solidFill>
        </p:spPr>
        <p:txBody>
          <a:bodyPr lIns="180000" rIns="90000" anchor="ctr">
            <a:noAutofit/>
          </a:bodyPr>
          <a:lstStyle>
            <a:lvl1pPr marL="0" indent="0">
              <a:buNone/>
              <a:defRPr sz="5000" b="1">
                <a:solidFill>
                  <a:schemeClr val="bg1"/>
                </a:solidFill>
                <a:latin typeface="Arial" panose="020B0604020202020204" pitchFamily="34" charset="0"/>
                <a:cs typeface="Arial" panose="020B0604020202020204" pitchFamily="34" charset="0"/>
              </a:defRPr>
            </a:lvl1pPr>
          </a:lstStyle>
          <a:p>
            <a:pPr lvl="0"/>
            <a:r>
              <a:rPr lang="es-CO" dirty="0"/>
              <a:t>1</a:t>
            </a:r>
          </a:p>
        </p:txBody>
      </p:sp>
      <p:sp>
        <p:nvSpPr>
          <p:cNvPr id="16" name="Marcador de texto 7">
            <a:extLst>
              <a:ext uri="{FF2B5EF4-FFF2-40B4-BE49-F238E27FC236}">
                <a16:creationId xmlns:a16="http://schemas.microsoft.com/office/drawing/2014/main" id="{60DE38C9-DB9E-8D4C-A3A1-EA5242CD4C4A}"/>
              </a:ext>
            </a:extLst>
          </p:cNvPr>
          <p:cNvSpPr>
            <a:spLocks noGrp="1"/>
          </p:cNvSpPr>
          <p:nvPr>
            <p:ph type="body" sz="quarter" idx="13" hasCustomPrompt="1"/>
          </p:nvPr>
        </p:nvSpPr>
        <p:spPr>
          <a:xfrm>
            <a:off x="661918" y="4757841"/>
            <a:ext cx="1542410" cy="369332"/>
          </a:xfrm>
          <a:prstGeom prst="rect">
            <a:avLst/>
          </a:prstGeom>
        </p:spPr>
        <p:txBody>
          <a:bodyPr wrap="none" anchor="ctr">
            <a:spAutoFit/>
          </a:bodyPr>
          <a:lstStyle>
            <a:lvl1pPr marL="0" indent="0">
              <a:buNone/>
              <a:defRPr sz="2000" b="0" spc="300">
                <a:solidFill>
                  <a:schemeClr val="bg2">
                    <a:lumMod val="75000"/>
                  </a:schemeClr>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40363461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n con título">
    <p:bg>
      <p:bgPr>
        <a:solidFill>
          <a:schemeClr val="bg1"/>
        </a:solidFill>
        <a:effectLst/>
      </p:bgPr>
    </p:bg>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E39B0E3D-2FD1-5347-A59F-427DC6B03DA9}"/>
              </a:ext>
            </a:extLst>
          </p:cNvPr>
          <p:cNvSpPr>
            <a:spLocks noGrp="1"/>
          </p:cNvSpPr>
          <p:nvPr>
            <p:ph type="pic" sz="quarter" idx="10" hasCustomPrompt="1"/>
          </p:nvPr>
        </p:nvSpPr>
        <p:spPr>
          <a:xfrm>
            <a:off x="0" y="0"/>
            <a:ext cx="6711043" cy="6858000"/>
          </a:xfrm>
          <a:prstGeom prst="rect">
            <a:avLst/>
          </a:prstGeom>
          <a:solidFill>
            <a:schemeClr val="bg1">
              <a:lumMod val="95000"/>
            </a:schemeClr>
          </a:solidFill>
        </p:spPr>
        <p:txBody>
          <a:bodyPr anchor="ctr">
            <a:normAutofit/>
          </a:bodyPr>
          <a:lstStyle>
            <a:lvl1pPr marL="0" indent="0" algn="ctr">
              <a:buNone/>
              <a:defRPr sz="2000" spc="300">
                <a:solidFill>
                  <a:schemeClr val="bg2">
                    <a:lumMod val="50000"/>
                  </a:schemeClr>
                </a:solidFill>
                <a:latin typeface="Arial" panose="020B0604020202020204" pitchFamily="34" charset="0"/>
                <a:cs typeface="Arial" panose="020B0604020202020204" pitchFamily="34" charset="0"/>
              </a:defRPr>
            </a:lvl1pPr>
          </a:lstStyle>
          <a:p>
            <a:r>
              <a:rPr lang="es-CO" dirty="0"/>
              <a:t>Foto de la sección</a:t>
            </a:r>
          </a:p>
        </p:txBody>
      </p:sp>
      <p:pic>
        <p:nvPicPr>
          <p:cNvPr id="4" name="Imagen 3">
            <a:extLst>
              <a:ext uri="{FF2B5EF4-FFF2-40B4-BE49-F238E27FC236}">
                <a16:creationId xmlns:a16="http://schemas.microsoft.com/office/drawing/2014/main" id="{4CB5102D-5A59-154F-9117-54A3FFFFA1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4168776" y="3219450"/>
            <a:ext cx="5568950" cy="419100"/>
          </a:xfrm>
          <a:prstGeom prst="rect">
            <a:avLst/>
          </a:prstGeom>
        </p:spPr>
      </p:pic>
      <p:sp>
        <p:nvSpPr>
          <p:cNvPr id="9" name="Marcador de texto 7">
            <a:extLst>
              <a:ext uri="{FF2B5EF4-FFF2-40B4-BE49-F238E27FC236}">
                <a16:creationId xmlns:a16="http://schemas.microsoft.com/office/drawing/2014/main" id="{FCEF0653-950C-7646-930C-46585EDDBB70}"/>
              </a:ext>
            </a:extLst>
          </p:cNvPr>
          <p:cNvSpPr>
            <a:spLocks noGrp="1"/>
          </p:cNvSpPr>
          <p:nvPr>
            <p:ph type="body" sz="quarter" idx="12" hasCustomPrompt="1"/>
          </p:nvPr>
        </p:nvSpPr>
        <p:spPr>
          <a:xfrm>
            <a:off x="7372961" y="2551727"/>
            <a:ext cx="4482541" cy="1754546"/>
          </a:xfrm>
          <a:prstGeom prst="rect">
            <a:avLst/>
          </a:prstGeom>
        </p:spPr>
        <p:txBody>
          <a:bodyPr anchor="ctr">
            <a:noAutofit/>
          </a:bodyPr>
          <a:lstStyle>
            <a:lvl1pPr marL="0" indent="0">
              <a:buNone/>
              <a:defRPr sz="5000" b="1">
                <a:solidFill>
                  <a:srgbClr val="FF2A82"/>
                </a:solidFill>
                <a:latin typeface="Arial" panose="020B0604020202020204" pitchFamily="34" charset="0"/>
                <a:cs typeface="Arial" panose="020B0604020202020204" pitchFamily="34" charset="0"/>
              </a:defRPr>
            </a:lvl1pPr>
          </a:lstStyle>
          <a:p>
            <a:pPr lvl="0"/>
            <a:r>
              <a:rPr lang="es-CO" dirty="0"/>
              <a:t>Título de sección</a:t>
            </a:r>
          </a:p>
        </p:txBody>
      </p:sp>
      <p:sp>
        <p:nvSpPr>
          <p:cNvPr id="16" name="Marcador de texto 7">
            <a:extLst>
              <a:ext uri="{FF2B5EF4-FFF2-40B4-BE49-F238E27FC236}">
                <a16:creationId xmlns:a16="http://schemas.microsoft.com/office/drawing/2014/main" id="{36E2953A-D771-DE40-A702-165A2EC006CA}"/>
              </a:ext>
            </a:extLst>
          </p:cNvPr>
          <p:cNvSpPr>
            <a:spLocks noGrp="1"/>
          </p:cNvSpPr>
          <p:nvPr>
            <p:ph type="body" sz="quarter" idx="13" hasCustomPrompt="1"/>
          </p:nvPr>
        </p:nvSpPr>
        <p:spPr>
          <a:xfrm>
            <a:off x="10150701" y="804570"/>
            <a:ext cx="2041299" cy="926258"/>
          </a:xfrm>
          <a:prstGeom prst="rect">
            <a:avLst/>
          </a:prstGeom>
          <a:solidFill>
            <a:schemeClr val="bg2">
              <a:lumMod val="90000"/>
              <a:alpha val="66693"/>
            </a:schemeClr>
          </a:solidFill>
        </p:spPr>
        <p:txBody>
          <a:bodyPr lIns="180000" rIns="90000" anchor="ctr">
            <a:noAutofit/>
          </a:bodyPr>
          <a:lstStyle>
            <a:lvl1pPr marL="0" indent="0">
              <a:buNone/>
              <a:defRPr sz="5000" b="1">
                <a:solidFill>
                  <a:schemeClr val="bg1"/>
                </a:solidFill>
                <a:latin typeface="Arial" panose="020B0604020202020204" pitchFamily="34" charset="0"/>
                <a:cs typeface="Arial" panose="020B0604020202020204" pitchFamily="34" charset="0"/>
              </a:defRPr>
            </a:lvl1pPr>
          </a:lstStyle>
          <a:p>
            <a:pPr lvl="0"/>
            <a:r>
              <a:rPr lang="es-CO" dirty="0"/>
              <a:t>1</a:t>
            </a:r>
          </a:p>
        </p:txBody>
      </p:sp>
      <p:sp>
        <p:nvSpPr>
          <p:cNvPr id="17" name="Marcador de texto 7">
            <a:extLst>
              <a:ext uri="{FF2B5EF4-FFF2-40B4-BE49-F238E27FC236}">
                <a16:creationId xmlns:a16="http://schemas.microsoft.com/office/drawing/2014/main" id="{0779D254-2A56-1E40-9DEE-4A6D7C709DF5}"/>
              </a:ext>
            </a:extLst>
          </p:cNvPr>
          <p:cNvSpPr>
            <a:spLocks noGrp="1"/>
          </p:cNvSpPr>
          <p:nvPr>
            <p:ph type="body" sz="quarter" idx="14" hasCustomPrompt="1"/>
          </p:nvPr>
        </p:nvSpPr>
        <p:spPr>
          <a:xfrm>
            <a:off x="7372961" y="5844143"/>
            <a:ext cx="1542410" cy="369332"/>
          </a:xfrm>
          <a:prstGeom prst="rect">
            <a:avLst/>
          </a:prstGeom>
        </p:spPr>
        <p:txBody>
          <a:bodyPr wrap="none" anchor="ctr">
            <a:spAutoFit/>
          </a:bodyPr>
          <a:lstStyle>
            <a:lvl1pPr marL="0" indent="0">
              <a:buNone/>
              <a:defRPr sz="2000" b="0" spc="300">
                <a:solidFill>
                  <a:schemeClr val="bg2">
                    <a:lumMod val="75000"/>
                  </a:schemeClr>
                </a:solidFill>
                <a:latin typeface="Arial" panose="020B0604020202020204" pitchFamily="34" charset="0"/>
                <a:cs typeface="Arial" panose="020B0604020202020204" pitchFamily="34" charset="0"/>
              </a:defRPr>
            </a:lvl1pPr>
          </a:lstStyle>
          <a:p>
            <a:pPr lvl="0"/>
            <a:r>
              <a:rPr lang="es-CO" dirty="0"/>
              <a:t>Subtítulo</a:t>
            </a:r>
          </a:p>
        </p:txBody>
      </p:sp>
    </p:spTree>
    <p:extLst>
      <p:ext uri="{BB962C8B-B14F-4D97-AF65-F5344CB8AC3E}">
        <p14:creationId xmlns:p14="http://schemas.microsoft.com/office/powerpoint/2010/main" val="292142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ítulo y texto vertic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Marcador de texto 7">
            <a:extLst>
              <a:ext uri="{FF2B5EF4-FFF2-40B4-BE49-F238E27FC236}">
                <a16:creationId xmlns:a16="http://schemas.microsoft.com/office/drawing/2014/main" id="{48693F71-937F-6D4C-B65D-53E99C9576BB}"/>
              </a:ext>
            </a:extLst>
          </p:cNvPr>
          <p:cNvSpPr>
            <a:spLocks noGrp="1"/>
          </p:cNvSpPr>
          <p:nvPr>
            <p:ph type="body" sz="quarter" idx="12" hasCustomPrompt="1"/>
          </p:nvPr>
        </p:nvSpPr>
        <p:spPr>
          <a:xfrm>
            <a:off x="335346" y="464541"/>
            <a:ext cx="3738524" cy="507831"/>
          </a:xfrm>
          <a:prstGeom prst="rect">
            <a:avLst/>
          </a:prstGeom>
        </p:spPr>
        <p:txBody>
          <a:bodyPr wrap="none" anchor="ctr">
            <a:spAutoFit/>
          </a:bodyPr>
          <a:lstStyle>
            <a:lvl1pPr marL="0" indent="0">
              <a:buNone/>
              <a:defRPr sz="3000" b="1">
                <a:solidFill>
                  <a:srgbClr val="FF2A82"/>
                </a:solidFill>
                <a:latin typeface="Arial" panose="020B0604020202020204" pitchFamily="34" charset="0"/>
                <a:cs typeface="Arial" panose="020B0604020202020204" pitchFamily="34" charset="0"/>
              </a:defRPr>
            </a:lvl1pPr>
          </a:lstStyle>
          <a:p>
            <a:pPr lvl="0"/>
            <a:r>
              <a:rPr lang="es-CO" dirty="0"/>
              <a:t>Título de contenido</a:t>
            </a:r>
          </a:p>
        </p:txBody>
      </p:sp>
      <p:sp>
        <p:nvSpPr>
          <p:cNvPr id="8" name="Marcador de texto 7">
            <a:extLst>
              <a:ext uri="{FF2B5EF4-FFF2-40B4-BE49-F238E27FC236}">
                <a16:creationId xmlns:a16="http://schemas.microsoft.com/office/drawing/2014/main" id="{58AB1B32-42C5-B24B-9145-A1A14FB6E9B7}"/>
              </a:ext>
            </a:extLst>
          </p:cNvPr>
          <p:cNvSpPr>
            <a:spLocks noGrp="1"/>
          </p:cNvSpPr>
          <p:nvPr>
            <p:ph type="body" sz="quarter" idx="14" hasCustomPrompt="1"/>
          </p:nvPr>
        </p:nvSpPr>
        <p:spPr>
          <a:xfrm>
            <a:off x="335346" y="1001462"/>
            <a:ext cx="1441420" cy="341632"/>
          </a:xfrm>
          <a:prstGeom prst="rect">
            <a:avLst/>
          </a:prstGeom>
        </p:spPr>
        <p:txBody>
          <a:bodyPr wrap="none" anchor="ctr">
            <a:spAutoFit/>
          </a:bodyPr>
          <a:lstStyle>
            <a:lvl1pPr marL="0" indent="0">
              <a:buNone/>
              <a:defRPr sz="1800" b="0" spc="300">
                <a:solidFill>
                  <a:schemeClr val="bg2">
                    <a:lumMod val="75000"/>
                  </a:schemeClr>
                </a:solidFill>
                <a:latin typeface="Arial" panose="020B0604020202020204" pitchFamily="34" charset="0"/>
                <a:cs typeface="Arial" panose="020B0604020202020204" pitchFamily="34" charset="0"/>
              </a:defRPr>
            </a:lvl1pPr>
          </a:lstStyle>
          <a:p>
            <a:pPr lvl="0"/>
            <a:r>
              <a:rPr lang="es-CO" dirty="0"/>
              <a:t>Subtítulo</a:t>
            </a:r>
          </a:p>
        </p:txBody>
      </p:sp>
      <p:sp>
        <p:nvSpPr>
          <p:cNvPr id="10" name="Marcador de texto 9">
            <a:extLst>
              <a:ext uri="{FF2B5EF4-FFF2-40B4-BE49-F238E27FC236}">
                <a16:creationId xmlns:a16="http://schemas.microsoft.com/office/drawing/2014/main" id="{2782E751-A232-5E45-B8DC-62EF900DA7EF}"/>
              </a:ext>
            </a:extLst>
          </p:cNvPr>
          <p:cNvSpPr>
            <a:spLocks noGrp="1"/>
          </p:cNvSpPr>
          <p:nvPr>
            <p:ph type="body" sz="quarter" idx="15" hasCustomPrompt="1"/>
          </p:nvPr>
        </p:nvSpPr>
        <p:spPr>
          <a:xfrm>
            <a:off x="1505744" y="2044420"/>
            <a:ext cx="9180513" cy="3638550"/>
          </a:xfrm>
          <a:prstGeom prst="rect">
            <a:avLst/>
          </a:prstGeom>
        </p:spPr>
        <p:txBody>
          <a:bodyPr>
            <a:normAutofit/>
          </a:bodyPr>
          <a:lstStyle>
            <a:lvl1pPr marL="285750" indent="-285750" algn="just">
              <a:buFont typeface="Wingdings" pitchFamily="2" charset="2"/>
              <a:buChar char="§"/>
              <a:defRPr sz="1600">
                <a:solidFill>
                  <a:schemeClr val="bg2">
                    <a:lumMod val="25000"/>
                  </a:schemeClr>
                </a:solidFill>
                <a:latin typeface="Arial" panose="020B0604020202020204" pitchFamily="34" charset="0"/>
                <a:cs typeface="Arial" panose="020B0604020202020204" pitchFamily="34" charset="0"/>
              </a:defRPr>
            </a:lvl1pPr>
          </a:lstStyle>
          <a:p>
            <a:pPr lvl="0"/>
            <a:r>
              <a:rPr lang="es-MX" dirty="0"/>
              <a:t>Escriba aquí el contenido a exponer</a:t>
            </a:r>
            <a:endParaRPr lang="es-CO" dirty="0"/>
          </a:p>
        </p:txBody>
      </p:sp>
    </p:spTree>
    <p:extLst>
      <p:ext uri="{BB962C8B-B14F-4D97-AF65-F5344CB8AC3E}">
        <p14:creationId xmlns:p14="http://schemas.microsoft.com/office/powerpoint/2010/main" val="24128591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ulo vertical y tex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Marcador de texto 7">
            <a:extLst>
              <a:ext uri="{FF2B5EF4-FFF2-40B4-BE49-F238E27FC236}">
                <a16:creationId xmlns:a16="http://schemas.microsoft.com/office/drawing/2014/main" id="{EB9CF2CB-090A-1A41-9055-DE7A98526D91}"/>
              </a:ext>
            </a:extLst>
          </p:cNvPr>
          <p:cNvSpPr>
            <a:spLocks noGrp="1"/>
          </p:cNvSpPr>
          <p:nvPr>
            <p:ph type="body" sz="quarter" idx="12" hasCustomPrompt="1"/>
          </p:nvPr>
        </p:nvSpPr>
        <p:spPr>
          <a:xfrm>
            <a:off x="335346" y="6058517"/>
            <a:ext cx="3738524" cy="507831"/>
          </a:xfrm>
          <a:prstGeom prst="rect">
            <a:avLst/>
          </a:prstGeom>
        </p:spPr>
        <p:txBody>
          <a:bodyPr wrap="none" anchor="ctr">
            <a:spAutoFit/>
          </a:bodyPr>
          <a:lstStyle>
            <a:lvl1pPr marL="0" indent="0">
              <a:buNone/>
              <a:defRPr sz="3000" b="1">
                <a:solidFill>
                  <a:srgbClr val="FF2A82"/>
                </a:solidFill>
                <a:latin typeface="Arial" panose="020B0604020202020204" pitchFamily="34" charset="0"/>
                <a:cs typeface="Arial" panose="020B0604020202020204" pitchFamily="34" charset="0"/>
              </a:defRPr>
            </a:lvl1pPr>
          </a:lstStyle>
          <a:p>
            <a:pPr lvl="0"/>
            <a:r>
              <a:rPr lang="es-CO" dirty="0"/>
              <a:t>Título de contenido</a:t>
            </a:r>
          </a:p>
        </p:txBody>
      </p:sp>
      <p:sp>
        <p:nvSpPr>
          <p:cNvPr id="8" name="Marcador de texto 7">
            <a:extLst>
              <a:ext uri="{FF2B5EF4-FFF2-40B4-BE49-F238E27FC236}">
                <a16:creationId xmlns:a16="http://schemas.microsoft.com/office/drawing/2014/main" id="{9E9B3C7F-B6D4-2D43-A91A-9F5227A04888}"/>
              </a:ext>
            </a:extLst>
          </p:cNvPr>
          <p:cNvSpPr>
            <a:spLocks noGrp="1"/>
          </p:cNvSpPr>
          <p:nvPr>
            <p:ph type="body" sz="quarter" idx="14" hasCustomPrompt="1"/>
          </p:nvPr>
        </p:nvSpPr>
        <p:spPr>
          <a:xfrm>
            <a:off x="4889416" y="6224716"/>
            <a:ext cx="1641796" cy="341632"/>
          </a:xfrm>
          <a:prstGeom prst="rect">
            <a:avLst/>
          </a:prstGeom>
        </p:spPr>
        <p:txBody>
          <a:bodyPr wrap="none" anchor="ctr">
            <a:spAutoFit/>
          </a:bodyPr>
          <a:lstStyle>
            <a:lvl1pPr marL="0" indent="0">
              <a:buNone/>
              <a:defRPr sz="1800" b="0" spc="300">
                <a:solidFill>
                  <a:schemeClr val="bg2">
                    <a:lumMod val="75000"/>
                  </a:schemeClr>
                </a:solidFill>
                <a:latin typeface="Arial" panose="020B0604020202020204" pitchFamily="34" charset="0"/>
                <a:cs typeface="Arial" panose="020B0604020202020204" pitchFamily="34" charset="0"/>
              </a:defRPr>
            </a:lvl1pPr>
          </a:lstStyle>
          <a:p>
            <a:pPr lvl="0"/>
            <a:r>
              <a:rPr lang="es-CO" dirty="0"/>
              <a:t>| Subtítulo</a:t>
            </a:r>
          </a:p>
        </p:txBody>
      </p:sp>
      <p:sp>
        <p:nvSpPr>
          <p:cNvPr id="9" name="Marcador de texto 9">
            <a:extLst>
              <a:ext uri="{FF2B5EF4-FFF2-40B4-BE49-F238E27FC236}">
                <a16:creationId xmlns:a16="http://schemas.microsoft.com/office/drawing/2014/main" id="{94D48BA6-3486-7849-B521-5CB63356BE80}"/>
              </a:ext>
            </a:extLst>
          </p:cNvPr>
          <p:cNvSpPr>
            <a:spLocks noGrp="1"/>
          </p:cNvSpPr>
          <p:nvPr>
            <p:ph type="body" sz="quarter" idx="15" hasCustomPrompt="1"/>
          </p:nvPr>
        </p:nvSpPr>
        <p:spPr>
          <a:xfrm>
            <a:off x="1505744" y="825219"/>
            <a:ext cx="9180513" cy="4625321"/>
          </a:xfrm>
          <a:prstGeom prst="rect">
            <a:avLst/>
          </a:prstGeom>
        </p:spPr>
        <p:txBody>
          <a:bodyPr>
            <a:normAutofit/>
          </a:bodyPr>
          <a:lstStyle>
            <a:lvl1pPr marL="285750" indent="-285750" algn="just">
              <a:buFont typeface="Wingdings" pitchFamily="2" charset="2"/>
              <a:buChar char="§"/>
              <a:defRPr sz="1600">
                <a:solidFill>
                  <a:schemeClr val="bg2">
                    <a:lumMod val="25000"/>
                  </a:schemeClr>
                </a:solidFill>
                <a:latin typeface="Arial" panose="020B0604020202020204" pitchFamily="34" charset="0"/>
                <a:cs typeface="Arial" panose="020B0604020202020204" pitchFamily="34" charset="0"/>
              </a:defRPr>
            </a:lvl1pPr>
          </a:lstStyle>
          <a:p>
            <a:pPr lvl="0"/>
            <a:r>
              <a:rPr lang="es-MX" dirty="0"/>
              <a:t>Escriba aquí el contenido a exponer</a:t>
            </a:r>
            <a:endParaRPr lang="es-CO" dirty="0"/>
          </a:p>
        </p:txBody>
      </p:sp>
    </p:spTree>
    <p:extLst>
      <p:ext uri="{BB962C8B-B14F-4D97-AF65-F5344CB8AC3E}">
        <p14:creationId xmlns:p14="http://schemas.microsoft.com/office/powerpoint/2010/main" val="1376827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5" name="4 Imagen" descr="Plantillas NUEVAS 2017-01 (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Marcador de título 5"/>
          <p:cNvSpPr>
            <a:spLocks noGrp="1"/>
          </p:cNvSpPr>
          <p:nvPr>
            <p:ph type="title" hasCustomPrompt="1"/>
          </p:nvPr>
        </p:nvSpPr>
        <p:spPr>
          <a:xfrm>
            <a:off x="623392" y="365126"/>
            <a:ext cx="10753195" cy="1325562"/>
          </a:xfrm>
          <a:prstGeom prst="rect">
            <a:avLst/>
          </a:prstGeom>
        </p:spPr>
        <p:txBody>
          <a:bodyPr vert="horz" wrap="square" lIns="91440" tIns="45720" rIns="91440" bIns="45720" numCol="1" anchor="ctr" anchorCtr="0" compatLnSpc="1">
            <a:prstTxWarp prst="textNoShape">
              <a:avLst/>
            </a:prstTxWarp>
            <a:normAutofit/>
          </a:bodyPr>
          <a:lstStyle>
            <a:lvl1pPr>
              <a:defRPr sz="3732" b="1" baseline="0">
                <a:solidFill>
                  <a:schemeClr val="bg2"/>
                </a:solidFill>
              </a:defRPr>
            </a:lvl1pPr>
          </a:lstStyle>
          <a:p>
            <a:pPr lvl="0"/>
            <a:r>
              <a:rPr lang="es-ES"/>
              <a:t>Título </a:t>
            </a:r>
            <a:endParaRPr lang="es-CO"/>
          </a:p>
        </p:txBody>
      </p:sp>
      <p:sp>
        <p:nvSpPr>
          <p:cNvPr id="8" name="Marcador de texto 6"/>
          <p:cNvSpPr>
            <a:spLocks noGrp="1"/>
          </p:cNvSpPr>
          <p:nvPr>
            <p:ph idx="1" hasCustomPrompt="1"/>
          </p:nvPr>
        </p:nvSpPr>
        <p:spPr bwMode="auto">
          <a:xfrm>
            <a:off x="623392" y="1916834"/>
            <a:ext cx="10753195" cy="34958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2399" b="0">
                <a:solidFill>
                  <a:schemeClr val="bg2"/>
                </a:solidFill>
              </a:defRPr>
            </a:lvl1pPr>
          </a:lstStyle>
          <a:p>
            <a:pPr lvl="0"/>
            <a:r>
              <a:rPr lang="es-ES"/>
              <a:t>Texto corrido</a:t>
            </a:r>
          </a:p>
        </p:txBody>
      </p:sp>
      <p:sp>
        <p:nvSpPr>
          <p:cNvPr id="12" name="11 Marcador de texto"/>
          <p:cNvSpPr>
            <a:spLocks noGrp="1"/>
          </p:cNvSpPr>
          <p:nvPr>
            <p:ph type="body" sz="quarter" idx="10" hasCustomPrompt="1"/>
          </p:nvPr>
        </p:nvSpPr>
        <p:spPr>
          <a:xfrm>
            <a:off x="623822" y="6117299"/>
            <a:ext cx="8928562" cy="670984"/>
          </a:xfrm>
          <a:prstGeom prst="rect">
            <a:avLst/>
          </a:prstGeom>
        </p:spPr>
        <p:txBody>
          <a:bodyPr anchor="ctr"/>
          <a:lstStyle>
            <a:lvl1pPr>
              <a:buNone/>
              <a:defRPr sz="2665" b="1"/>
            </a:lvl1pPr>
          </a:lstStyle>
          <a:p>
            <a:pPr lvl="0"/>
            <a:r>
              <a:rPr lang="es-CO"/>
              <a:t>Título 2</a:t>
            </a:r>
          </a:p>
        </p:txBody>
      </p:sp>
    </p:spTree>
    <p:extLst>
      <p:ext uri="{BB962C8B-B14F-4D97-AF65-F5344CB8AC3E}">
        <p14:creationId xmlns:p14="http://schemas.microsoft.com/office/powerpoint/2010/main" val="1309069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Marcador de texto 7">
            <a:extLst>
              <a:ext uri="{FF2B5EF4-FFF2-40B4-BE49-F238E27FC236}">
                <a16:creationId xmlns:a16="http://schemas.microsoft.com/office/drawing/2014/main" id="{EE2E34E8-569A-1547-972E-4B70F4BAE09C}"/>
              </a:ext>
            </a:extLst>
          </p:cNvPr>
          <p:cNvSpPr>
            <a:spLocks noGrp="1"/>
          </p:cNvSpPr>
          <p:nvPr>
            <p:ph type="body" sz="quarter" idx="11" hasCustomPrompt="1"/>
          </p:nvPr>
        </p:nvSpPr>
        <p:spPr>
          <a:xfrm>
            <a:off x="1165224" y="2551727"/>
            <a:ext cx="4482541" cy="1754546"/>
          </a:xfrm>
          <a:prstGeom prst="rect">
            <a:avLst/>
          </a:prstGeom>
        </p:spPr>
        <p:txBody>
          <a:bodyPr anchor="ctr">
            <a:noAutofit/>
          </a:bodyPr>
          <a:lstStyle>
            <a:lvl1pPr marL="0" indent="0" algn="r">
              <a:buNone/>
              <a:defRPr sz="5000" b="1">
                <a:solidFill>
                  <a:schemeClr val="bg2">
                    <a:lumMod val="25000"/>
                  </a:schemeClr>
                </a:solidFill>
                <a:latin typeface="Arial" panose="020B0604020202020204" pitchFamily="34" charset="0"/>
                <a:cs typeface="Arial" panose="020B0604020202020204" pitchFamily="34" charset="0"/>
              </a:defRPr>
            </a:lvl1pPr>
          </a:lstStyle>
          <a:p>
            <a:pPr lvl="0"/>
            <a:r>
              <a:rPr lang="es-CO" dirty="0"/>
              <a:t>Título de contenido</a:t>
            </a:r>
          </a:p>
        </p:txBody>
      </p:sp>
      <p:sp>
        <p:nvSpPr>
          <p:cNvPr id="8" name="Marcador de texto 9">
            <a:extLst>
              <a:ext uri="{FF2B5EF4-FFF2-40B4-BE49-F238E27FC236}">
                <a16:creationId xmlns:a16="http://schemas.microsoft.com/office/drawing/2014/main" id="{B064531D-0FD0-D944-A7EC-4D0143CC34C3}"/>
              </a:ext>
            </a:extLst>
          </p:cNvPr>
          <p:cNvSpPr>
            <a:spLocks noGrp="1"/>
          </p:cNvSpPr>
          <p:nvPr>
            <p:ph type="body" sz="quarter" idx="15" hasCustomPrompt="1"/>
          </p:nvPr>
        </p:nvSpPr>
        <p:spPr>
          <a:xfrm>
            <a:off x="6078071" y="1116339"/>
            <a:ext cx="4159951" cy="4625321"/>
          </a:xfrm>
          <a:prstGeom prst="rect">
            <a:avLst/>
          </a:prstGeom>
        </p:spPr>
        <p:txBody>
          <a:bodyPr>
            <a:normAutofit/>
          </a:bodyPr>
          <a:lstStyle>
            <a:lvl1pPr marL="285750" indent="-285750" algn="l">
              <a:buFont typeface="Wingdings" pitchFamily="2" charset="2"/>
              <a:buChar char="§"/>
              <a:defRPr sz="2000">
                <a:solidFill>
                  <a:schemeClr val="bg2">
                    <a:lumMod val="25000"/>
                  </a:schemeClr>
                </a:solidFill>
                <a:latin typeface="Arial" panose="020B0604020202020204" pitchFamily="34" charset="0"/>
                <a:cs typeface="Arial" panose="020B0604020202020204" pitchFamily="34" charset="0"/>
              </a:defRPr>
            </a:lvl1pPr>
          </a:lstStyle>
          <a:p>
            <a:pPr lvl="0"/>
            <a:r>
              <a:rPr lang="es-MX" dirty="0"/>
              <a:t>Escriba aquí el contenido a exponer</a:t>
            </a:r>
            <a:endParaRPr lang="es-CO" dirty="0"/>
          </a:p>
        </p:txBody>
      </p:sp>
      <p:sp>
        <p:nvSpPr>
          <p:cNvPr id="9" name="Rectángulo 8">
            <a:extLst>
              <a:ext uri="{FF2B5EF4-FFF2-40B4-BE49-F238E27FC236}">
                <a16:creationId xmlns:a16="http://schemas.microsoft.com/office/drawing/2014/main" id="{BBA3F265-D61A-6649-8CA0-C3DAD1354F79}"/>
              </a:ext>
            </a:extLst>
          </p:cNvPr>
          <p:cNvSpPr/>
          <p:nvPr userDrawn="1"/>
        </p:nvSpPr>
        <p:spPr>
          <a:xfrm rot="5400000">
            <a:off x="5944882" y="615365"/>
            <a:ext cx="302236" cy="12191999"/>
          </a:xfrm>
          <a:prstGeom prst="rect">
            <a:avLst/>
          </a:prstGeom>
          <a:solidFill>
            <a:srgbClr val="FF2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37409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6" name="Marcador de texto 7">
            <a:extLst>
              <a:ext uri="{FF2B5EF4-FFF2-40B4-BE49-F238E27FC236}">
                <a16:creationId xmlns:a16="http://schemas.microsoft.com/office/drawing/2014/main" id="{9F73803C-896D-FC4B-AAD2-13261F6D4AFE}"/>
              </a:ext>
            </a:extLst>
          </p:cNvPr>
          <p:cNvSpPr>
            <a:spLocks noGrp="1"/>
          </p:cNvSpPr>
          <p:nvPr>
            <p:ph type="body" sz="quarter" idx="11" hasCustomPrompt="1"/>
          </p:nvPr>
        </p:nvSpPr>
        <p:spPr>
          <a:xfrm>
            <a:off x="6078071" y="3250974"/>
            <a:ext cx="4482541" cy="1754546"/>
          </a:xfrm>
          <a:prstGeom prst="rect">
            <a:avLst/>
          </a:prstGeom>
        </p:spPr>
        <p:txBody>
          <a:bodyPr anchor="ctr">
            <a:noAutofit/>
          </a:bodyPr>
          <a:lstStyle>
            <a:lvl1pPr marL="0" indent="0" algn="l">
              <a:buNone/>
              <a:defRPr sz="5000" b="1">
                <a:solidFill>
                  <a:srgbClr val="FF2A82"/>
                </a:solidFill>
                <a:latin typeface="Arial" panose="020B0604020202020204" pitchFamily="34" charset="0"/>
                <a:cs typeface="Arial" panose="020B0604020202020204" pitchFamily="34" charset="0"/>
              </a:defRPr>
            </a:lvl1pPr>
          </a:lstStyle>
          <a:p>
            <a:pPr lvl="0"/>
            <a:r>
              <a:rPr lang="es-CO" dirty="0"/>
              <a:t>Título de contenido</a:t>
            </a:r>
          </a:p>
        </p:txBody>
      </p:sp>
      <p:sp>
        <p:nvSpPr>
          <p:cNvPr id="7" name="Marcador de texto 9">
            <a:extLst>
              <a:ext uri="{FF2B5EF4-FFF2-40B4-BE49-F238E27FC236}">
                <a16:creationId xmlns:a16="http://schemas.microsoft.com/office/drawing/2014/main" id="{719FD1A2-3FA1-E248-837D-1D434637BE6F}"/>
              </a:ext>
            </a:extLst>
          </p:cNvPr>
          <p:cNvSpPr>
            <a:spLocks noGrp="1"/>
          </p:cNvSpPr>
          <p:nvPr>
            <p:ph type="body" sz="quarter" idx="15" hasCustomPrompt="1"/>
          </p:nvPr>
        </p:nvSpPr>
        <p:spPr>
          <a:xfrm>
            <a:off x="1541743" y="1295633"/>
            <a:ext cx="4159951" cy="4625321"/>
          </a:xfrm>
          <a:prstGeom prst="rect">
            <a:avLst/>
          </a:prstGeom>
        </p:spPr>
        <p:txBody>
          <a:bodyPr>
            <a:normAutofit/>
          </a:bodyPr>
          <a:lstStyle>
            <a:lvl1pPr marL="0" indent="0" algn="r">
              <a:buFont typeface="Wingdings" pitchFamily="2" charset="2"/>
              <a:buNone/>
              <a:defRPr sz="2000">
                <a:solidFill>
                  <a:schemeClr val="bg2">
                    <a:lumMod val="25000"/>
                  </a:schemeClr>
                </a:solidFill>
                <a:latin typeface="Arial" panose="020B0604020202020204" pitchFamily="34" charset="0"/>
                <a:cs typeface="Arial" panose="020B0604020202020204" pitchFamily="34" charset="0"/>
              </a:defRPr>
            </a:lvl1pPr>
          </a:lstStyle>
          <a:p>
            <a:pPr lvl="0"/>
            <a:r>
              <a:rPr lang="es-MX" dirty="0"/>
              <a:t>Escriba aquí el contenido a exponer</a:t>
            </a:r>
            <a:endParaRPr lang="es-CO" dirty="0"/>
          </a:p>
        </p:txBody>
      </p:sp>
      <p:sp>
        <p:nvSpPr>
          <p:cNvPr id="8" name="Rectángulo 7">
            <a:extLst>
              <a:ext uri="{FF2B5EF4-FFF2-40B4-BE49-F238E27FC236}">
                <a16:creationId xmlns:a16="http://schemas.microsoft.com/office/drawing/2014/main" id="{9E541B9C-A25E-0246-B340-E6E44CB29670}"/>
              </a:ext>
            </a:extLst>
          </p:cNvPr>
          <p:cNvSpPr/>
          <p:nvPr userDrawn="1"/>
        </p:nvSpPr>
        <p:spPr>
          <a:xfrm rot="5400000">
            <a:off x="5944882" y="-5944881"/>
            <a:ext cx="302236" cy="12191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Marcador de texto 7">
            <a:extLst>
              <a:ext uri="{FF2B5EF4-FFF2-40B4-BE49-F238E27FC236}">
                <a16:creationId xmlns:a16="http://schemas.microsoft.com/office/drawing/2014/main" id="{974667D4-3307-8743-BEF7-1FD2F2879DB0}"/>
              </a:ext>
            </a:extLst>
          </p:cNvPr>
          <p:cNvSpPr>
            <a:spLocks noGrp="1"/>
          </p:cNvSpPr>
          <p:nvPr>
            <p:ph type="body" sz="quarter" idx="12" hasCustomPrompt="1"/>
          </p:nvPr>
        </p:nvSpPr>
        <p:spPr>
          <a:xfrm>
            <a:off x="6096000" y="2306787"/>
            <a:ext cx="2041299" cy="926258"/>
          </a:xfrm>
          <a:prstGeom prst="rect">
            <a:avLst/>
          </a:prstGeom>
          <a:solidFill>
            <a:schemeClr val="bg2">
              <a:lumMod val="90000"/>
              <a:alpha val="66693"/>
            </a:schemeClr>
          </a:solidFill>
        </p:spPr>
        <p:txBody>
          <a:bodyPr lIns="46800" tIns="46800" rIns="180000" anchor="ctr">
            <a:noAutofit/>
          </a:bodyPr>
          <a:lstStyle>
            <a:lvl1pPr marL="0" indent="0" algn="r">
              <a:buNone/>
              <a:defRPr sz="5000" b="1">
                <a:solidFill>
                  <a:schemeClr val="bg1"/>
                </a:solidFill>
                <a:latin typeface="Arial" panose="020B0604020202020204" pitchFamily="34" charset="0"/>
                <a:cs typeface="Arial" panose="020B0604020202020204" pitchFamily="34" charset="0"/>
              </a:defRPr>
            </a:lvl1pPr>
          </a:lstStyle>
          <a:p>
            <a:pPr lvl="0"/>
            <a:r>
              <a:rPr lang="es-CO" dirty="0"/>
              <a:t>1</a:t>
            </a:r>
          </a:p>
        </p:txBody>
      </p:sp>
    </p:spTree>
    <p:extLst>
      <p:ext uri="{BB962C8B-B14F-4D97-AF65-F5344CB8AC3E}">
        <p14:creationId xmlns:p14="http://schemas.microsoft.com/office/powerpoint/2010/main" val="4120075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Marcador de posición de imagen 10">
            <a:extLst>
              <a:ext uri="{FF2B5EF4-FFF2-40B4-BE49-F238E27FC236}">
                <a16:creationId xmlns:a16="http://schemas.microsoft.com/office/drawing/2014/main" id="{2E9D7182-6F26-4843-A50D-7C813383CED2}"/>
              </a:ext>
            </a:extLst>
          </p:cNvPr>
          <p:cNvSpPr>
            <a:spLocks noGrp="1"/>
          </p:cNvSpPr>
          <p:nvPr>
            <p:ph type="pic" sz="quarter" idx="10" hasCustomPrompt="1"/>
          </p:nvPr>
        </p:nvSpPr>
        <p:spPr>
          <a:xfrm>
            <a:off x="6096000" y="0"/>
            <a:ext cx="6096000" cy="6858000"/>
          </a:xfrm>
          <a:prstGeom prst="rect">
            <a:avLst/>
          </a:prstGeom>
          <a:solidFill>
            <a:schemeClr val="bg1">
              <a:lumMod val="95000"/>
            </a:schemeClr>
          </a:solidFill>
        </p:spPr>
        <p:txBody>
          <a:bodyPr anchor="ctr">
            <a:normAutofit/>
          </a:bodyPr>
          <a:lstStyle>
            <a:lvl1pPr marL="0" indent="0" algn="ctr">
              <a:buNone/>
              <a:defRPr sz="2000" spc="300">
                <a:solidFill>
                  <a:schemeClr val="bg2">
                    <a:lumMod val="50000"/>
                  </a:schemeClr>
                </a:solidFill>
                <a:latin typeface="Arial" panose="020B0604020202020204" pitchFamily="34" charset="0"/>
                <a:cs typeface="Arial" panose="020B0604020202020204" pitchFamily="34" charset="0"/>
              </a:defRPr>
            </a:lvl1pPr>
          </a:lstStyle>
          <a:p>
            <a:r>
              <a:rPr lang="es-CO" dirty="0"/>
              <a:t>Foto del contenido</a:t>
            </a:r>
          </a:p>
        </p:txBody>
      </p:sp>
      <p:pic>
        <p:nvPicPr>
          <p:cNvPr id="7" name="Imagen 6">
            <a:extLst>
              <a:ext uri="{FF2B5EF4-FFF2-40B4-BE49-F238E27FC236}">
                <a16:creationId xmlns:a16="http://schemas.microsoft.com/office/drawing/2014/main" id="{6B6B0D71-D968-1546-B9B6-0962ED17CD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2574925" y="3219450"/>
            <a:ext cx="5568950" cy="419100"/>
          </a:xfrm>
          <a:prstGeom prst="rect">
            <a:avLst/>
          </a:prstGeom>
        </p:spPr>
      </p:pic>
      <p:sp>
        <p:nvSpPr>
          <p:cNvPr id="8" name="Marcador de texto 9">
            <a:extLst>
              <a:ext uri="{FF2B5EF4-FFF2-40B4-BE49-F238E27FC236}">
                <a16:creationId xmlns:a16="http://schemas.microsoft.com/office/drawing/2014/main" id="{BDB59DDB-3DFA-F84B-A71A-A1316F490D76}"/>
              </a:ext>
            </a:extLst>
          </p:cNvPr>
          <p:cNvSpPr>
            <a:spLocks noGrp="1"/>
          </p:cNvSpPr>
          <p:nvPr>
            <p:ph type="body" sz="quarter" idx="15" hasCustomPrompt="1"/>
          </p:nvPr>
        </p:nvSpPr>
        <p:spPr>
          <a:xfrm>
            <a:off x="870053" y="2330823"/>
            <a:ext cx="4159951" cy="3882651"/>
          </a:xfrm>
          <a:prstGeom prst="rect">
            <a:avLst/>
          </a:prstGeom>
        </p:spPr>
        <p:txBody>
          <a:bodyPr>
            <a:normAutofit/>
          </a:bodyPr>
          <a:lstStyle>
            <a:lvl1pPr marL="285750" indent="-285750" algn="l">
              <a:buFont typeface="Wingdings" pitchFamily="2" charset="2"/>
              <a:buChar char="§"/>
              <a:defRPr sz="1400">
                <a:solidFill>
                  <a:schemeClr val="bg2">
                    <a:lumMod val="25000"/>
                  </a:schemeClr>
                </a:solidFill>
                <a:latin typeface="Arial" panose="020B0604020202020204" pitchFamily="34" charset="0"/>
                <a:cs typeface="Arial" panose="020B0604020202020204" pitchFamily="34" charset="0"/>
              </a:defRPr>
            </a:lvl1pPr>
          </a:lstStyle>
          <a:p>
            <a:pPr lvl="0"/>
            <a:r>
              <a:rPr lang="es-MX" dirty="0"/>
              <a:t>Escriba aquí el contenido a exponer</a:t>
            </a:r>
            <a:endParaRPr lang="es-CO" dirty="0"/>
          </a:p>
        </p:txBody>
      </p:sp>
      <p:sp>
        <p:nvSpPr>
          <p:cNvPr id="9" name="Marcador de texto 7">
            <a:extLst>
              <a:ext uri="{FF2B5EF4-FFF2-40B4-BE49-F238E27FC236}">
                <a16:creationId xmlns:a16="http://schemas.microsoft.com/office/drawing/2014/main" id="{65CAF78E-390D-BB40-92C4-C4B0905A7906}"/>
              </a:ext>
            </a:extLst>
          </p:cNvPr>
          <p:cNvSpPr>
            <a:spLocks noGrp="1"/>
          </p:cNvSpPr>
          <p:nvPr>
            <p:ph type="body" sz="quarter" idx="11" hasCustomPrompt="1"/>
          </p:nvPr>
        </p:nvSpPr>
        <p:spPr>
          <a:xfrm>
            <a:off x="870054" y="644524"/>
            <a:ext cx="4159950" cy="1345641"/>
          </a:xfrm>
          <a:prstGeom prst="rect">
            <a:avLst/>
          </a:prstGeom>
        </p:spPr>
        <p:txBody>
          <a:bodyPr anchor="ctr">
            <a:noAutofit/>
          </a:bodyPr>
          <a:lstStyle>
            <a:lvl1pPr marL="0" indent="0" algn="l">
              <a:buNone/>
              <a:defRPr sz="3000" b="1">
                <a:solidFill>
                  <a:schemeClr val="bg2">
                    <a:lumMod val="25000"/>
                  </a:schemeClr>
                </a:solidFill>
                <a:latin typeface="Arial" panose="020B0604020202020204" pitchFamily="34" charset="0"/>
                <a:cs typeface="Arial" panose="020B0604020202020204" pitchFamily="34" charset="0"/>
              </a:defRPr>
            </a:lvl1pPr>
          </a:lstStyle>
          <a:p>
            <a:pPr lvl="0"/>
            <a:r>
              <a:rPr lang="es-CO" dirty="0"/>
              <a:t>Título de contenido</a:t>
            </a:r>
          </a:p>
        </p:txBody>
      </p:sp>
    </p:spTree>
    <p:extLst>
      <p:ext uri="{BB962C8B-B14F-4D97-AF65-F5344CB8AC3E}">
        <p14:creationId xmlns:p14="http://schemas.microsoft.com/office/powerpoint/2010/main" val="17813569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6" name="Marcador de posición de imagen 10">
            <a:extLst>
              <a:ext uri="{FF2B5EF4-FFF2-40B4-BE49-F238E27FC236}">
                <a16:creationId xmlns:a16="http://schemas.microsoft.com/office/drawing/2014/main" id="{2E9D7182-6F26-4843-A50D-7C813383CED2}"/>
              </a:ext>
            </a:extLst>
          </p:cNvPr>
          <p:cNvSpPr>
            <a:spLocks noGrp="1"/>
          </p:cNvSpPr>
          <p:nvPr>
            <p:ph type="pic" sz="quarter" idx="10" hasCustomPrompt="1"/>
          </p:nvPr>
        </p:nvSpPr>
        <p:spPr>
          <a:xfrm>
            <a:off x="0" y="0"/>
            <a:ext cx="6096000" cy="6858000"/>
          </a:xfrm>
          <a:prstGeom prst="rect">
            <a:avLst/>
          </a:prstGeom>
          <a:solidFill>
            <a:schemeClr val="bg1">
              <a:lumMod val="95000"/>
            </a:schemeClr>
          </a:solidFill>
        </p:spPr>
        <p:txBody>
          <a:bodyPr anchor="ctr">
            <a:normAutofit/>
          </a:bodyPr>
          <a:lstStyle>
            <a:lvl1pPr marL="0" indent="0" algn="ctr">
              <a:buNone/>
              <a:defRPr sz="2000" spc="300">
                <a:solidFill>
                  <a:schemeClr val="bg2">
                    <a:lumMod val="50000"/>
                  </a:schemeClr>
                </a:solidFill>
                <a:latin typeface="Arial" panose="020B0604020202020204" pitchFamily="34" charset="0"/>
                <a:cs typeface="Arial" panose="020B0604020202020204" pitchFamily="34" charset="0"/>
              </a:defRPr>
            </a:lvl1pPr>
          </a:lstStyle>
          <a:p>
            <a:r>
              <a:rPr lang="es-CO" dirty="0"/>
              <a:t>Foto del contenido</a:t>
            </a:r>
          </a:p>
        </p:txBody>
      </p:sp>
      <p:pic>
        <p:nvPicPr>
          <p:cNvPr id="7" name="Imagen 6">
            <a:extLst>
              <a:ext uri="{FF2B5EF4-FFF2-40B4-BE49-F238E27FC236}">
                <a16:creationId xmlns:a16="http://schemas.microsoft.com/office/drawing/2014/main" id="{6B6B0D71-D968-1546-B9B6-0962ED17CD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9197975" y="3219450"/>
            <a:ext cx="5568950" cy="419100"/>
          </a:xfrm>
          <a:prstGeom prst="rect">
            <a:avLst/>
          </a:prstGeom>
        </p:spPr>
      </p:pic>
      <p:sp>
        <p:nvSpPr>
          <p:cNvPr id="8" name="Marcador de texto 9">
            <a:extLst>
              <a:ext uri="{FF2B5EF4-FFF2-40B4-BE49-F238E27FC236}">
                <a16:creationId xmlns:a16="http://schemas.microsoft.com/office/drawing/2014/main" id="{BDB59DDB-3DFA-F84B-A71A-A1316F490D76}"/>
              </a:ext>
            </a:extLst>
          </p:cNvPr>
          <p:cNvSpPr>
            <a:spLocks noGrp="1"/>
          </p:cNvSpPr>
          <p:nvPr>
            <p:ph type="body" sz="quarter" idx="15" hasCustomPrompt="1"/>
          </p:nvPr>
        </p:nvSpPr>
        <p:spPr>
          <a:xfrm>
            <a:off x="7231846" y="2330823"/>
            <a:ext cx="4159951" cy="3882651"/>
          </a:xfrm>
          <a:prstGeom prst="rect">
            <a:avLst/>
          </a:prstGeom>
        </p:spPr>
        <p:txBody>
          <a:bodyPr>
            <a:normAutofit/>
          </a:bodyPr>
          <a:lstStyle>
            <a:lvl1pPr marL="0" indent="0" algn="r">
              <a:buFont typeface="Wingdings" pitchFamily="2" charset="2"/>
              <a:buNone/>
              <a:defRPr sz="1400">
                <a:solidFill>
                  <a:schemeClr val="bg2">
                    <a:lumMod val="25000"/>
                  </a:schemeClr>
                </a:solidFill>
                <a:latin typeface="Arial" panose="020B0604020202020204" pitchFamily="34" charset="0"/>
                <a:cs typeface="Arial" panose="020B0604020202020204" pitchFamily="34" charset="0"/>
              </a:defRPr>
            </a:lvl1pPr>
          </a:lstStyle>
          <a:p>
            <a:pPr lvl="0"/>
            <a:r>
              <a:rPr lang="es-MX" dirty="0"/>
              <a:t>Escriba aquí el contenido a exponer</a:t>
            </a:r>
            <a:endParaRPr lang="es-CO" dirty="0"/>
          </a:p>
        </p:txBody>
      </p:sp>
      <p:sp>
        <p:nvSpPr>
          <p:cNvPr id="9" name="Marcador de texto 7">
            <a:extLst>
              <a:ext uri="{FF2B5EF4-FFF2-40B4-BE49-F238E27FC236}">
                <a16:creationId xmlns:a16="http://schemas.microsoft.com/office/drawing/2014/main" id="{65CAF78E-390D-BB40-92C4-C4B0905A7906}"/>
              </a:ext>
            </a:extLst>
          </p:cNvPr>
          <p:cNvSpPr>
            <a:spLocks noGrp="1"/>
          </p:cNvSpPr>
          <p:nvPr>
            <p:ph type="body" sz="quarter" idx="11" hasCustomPrompt="1"/>
          </p:nvPr>
        </p:nvSpPr>
        <p:spPr>
          <a:xfrm>
            <a:off x="7231846" y="644524"/>
            <a:ext cx="4159951" cy="1345641"/>
          </a:xfrm>
          <a:prstGeom prst="rect">
            <a:avLst/>
          </a:prstGeom>
        </p:spPr>
        <p:txBody>
          <a:bodyPr anchor="ctr">
            <a:noAutofit/>
          </a:bodyPr>
          <a:lstStyle>
            <a:lvl1pPr marL="0" indent="0" algn="r">
              <a:buNone/>
              <a:defRPr sz="3000" b="1">
                <a:solidFill>
                  <a:srgbClr val="FF2A82"/>
                </a:solidFill>
                <a:latin typeface="Arial" panose="020B0604020202020204" pitchFamily="34" charset="0"/>
                <a:cs typeface="Arial" panose="020B0604020202020204" pitchFamily="34" charset="0"/>
              </a:defRPr>
            </a:lvl1pPr>
          </a:lstStyle>
          <a:p>
            <a:pPr lvl="0"/>
            <a:r>
              <a:rPr lang="es-CO" dirty="0"/>
              <a:t>Título de contenido</a:t>
            </a:r>
          </a:p>
        </p:txBody>
      </p:sp>
    </p:spTree>
    <p:extLst>
      <p:ext uri="{BB962C8B-B14F-4D97-AF65-F5344CB8AC3E}">
        <p14:creationId xmlns:p14="http://schemas.microsoft.com/office/powerpoint/2010/main" val="32162128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3" name="Marcador de posición de imagen 10">
            <a:extLst>
              <a:ext uri="{FF2B5EF4-FFF2-40B4-BE49-F238E27FC236}">
                <a16:creationId xmlns:a16="http://schemas.microsoft.com/office/drawing/2014/main" id="{3E9CBB7E-17A5-FB4C-B944-6316454C0DD8}"/>
              </a:ext>
            </a:extLst>
          </p:cNvPr>
          <p:cNvSpPr>
            <a:spLocks noGrp="1"/>
          </p:cNvSpPr>
          <p:nvPr>
            <p:ph type="pic" sz="quarter" idx="10" hasCustomPrompt="1"/>
          </p:nvPr>
        </p:nvSpPr>
        <p:spPr>
          <a:xfrm>
            <a:off x="0" y="0"/>
            <a:ext cx="12192000" cy="6858000"/>
          </a:xfrm>
          <a:prstGeom prst="rect">
            <a:avLst/>
          </a:prstGeom>
          <a:solidFill>
            <a:schemeClr val="bg1">
              <a:lumMod val="95000"/>
            </a:schemeClr>
          </a:solidFill>
        </p:spPr>
        <p:txBody>
          <a:bodyPr anchor="ctr">
            <a:normAutofit/>
          </a:bodyPr>
          <a:lstStyle>
            <a:lvl1pPr marL="0" indent="0" algn="ctr">
              <a:buNone/>
              <a:defRPr sz="2000" spc="300">
                <a:solidFill>
                  <a:schemeClr val="bg2">
                    <a:lumMod val="50000"/>
                  </a:schemeClr>
                </a:solidFill>
                <a:latin typeface="Arial" panose="020B0604020202020204" pitchFamily="34" charset="0"/>
                <a:cs typeface="Arial" panose="020B0604020202020204" pitchFamily="34" charset="0"/>
              </a:defRPr>
            </a:lvl1pPr>
          </a:lstStyle>
          <a:p>
            <a:r>
              <a:rPr lang="es-CO" dirty="0"/>
              <a:t>Foto del contenido</a:t>
            </a:r>
          </a:p>
        </p:txBody>
      </p:sp>
      <p:sp>
        <p:nvSpPr>
          <p:cNvPr id="4" name="Marcador de texto 7">
            <a:extLst>
              <a:ext uri="{FF2B5EF4-FFF2-40B4-BE49-F238E27FC236}">
                <a16:creationId xmlns:a16="http://schemas.microsoft.com/office/drawing/2014/main" id="{9EC7598B-3CCC-C744-AAD5-AA313B38EB22}"/>
              </a:ext>
            </a:extLst>
          </p:cNvPr>
          <p:cNvSpPr>
            <a:spLocks noGrp="1"/>
          </p:cNvSpPr>
          <p:nvPr>
            <p:ph type="body" sz="quarter" idx="11" hasCustomPrompt="1"/>
          </p:nvPr>
        </p:nvSpPr>
        <p:spPr>
          <a:xfrm>
            <a:off x="656876" y="0"/>
            <a:ext cx="3058782" cy="1407886"/>
          </a:xfrm>
          <a:prstGeom prst="rect">
            <a:avLst/>
          </a:prstGeom>
          <a:solidFill>
            <a:srgbClr val="FF2A82">
              <a:alpha val="70000"/>
            </a:srgbClr>
          </a:solidFill>
        </p:spPr>
        <p:txBody>
          <a:bodyPr tIns="360000" rIns="90000" bIns="360000" anchor="b">
            <a:noAutofit/>
          </a:bodyPr>
          <a:lstStyle>
            <a:lvl1pPr marL="0" indent="0" algn="ctr">
              <a:buNone/>
              <a:defRPr sz="2000" b="1">
                <a:solidFill>
                  <a:schemeClr val="bg1"/>
                </a:solidFill>
                <a:latin typeface="Arial" panose="020B0604020202020204" pitchFamily="34" charset="0"/>
                <a:cs typeface="Arial" panose="020B0604020202020204" pitchFamily="34" charset="0"/>
              </a:defRPr>
            </a:lvl1pPr>
          </a:lstStyle>
          <a:p>
            <a:pPr lvl="0"/>
            <a:r>
              <a:rPr lang="es-CO" dirty="0"/>
              <a:t>Título de foto</a:t>
            </a:r>
          </a:p>
        </p:txBody>
      </p:sp>
      <p:sp>
        <p:nvSpPr>
          <p:cNvPr id="5" name="Marcador de texto 7">
            <a:extLst>
              <a:ext uri="{FF2B5EF4-FFF2-40B4-BE49-F238E27FC236}">
                <a16:creationId xmlns:a16="http://schemas.microsoft.com/office/drawing/2014/main" id="{48DFB672-BAA9-E748-BAF1-5280AB1CE1E0}"/>
              </a:ext>
            </a:extLst>
          </p:cNvPr>
          <p:cNvSpPr>
            <a:spLocks noGrp="1"/>
          </p:cNvSpPr>
          <p:nvPr>
            <p:ph type="body" sz="quarter" idx="12" hasCustomPrompt="1"/>
          </p:nvPr>
        </p:nvSpPr>
        <p:spPr>
          <a:xfrm>
            <a:off x="8026401" y="5190571"/>
            <a:ext cx="4165600" cy="751314"/>
          </a:xfrm>
          <a:prstGeom prst="rect">
            <a:avLst/>
          </a:prstGeom>
          <a:solidFill>
            <a:schemeClr val="bg1">
              <a:alpha val="80000"/>
            </a:schemeClr>
          </a:solidFill>
        </p:spPr>
        <p:txBody>
          <a:bodyPr lIns="180000" tIns="180000" rIns="180000" bIns="180000" anchor="ctr">
            <a:spAutoFit/>
          </a:bodyPr>
          <a:lstStyle>
            <a:lvl1pPr marL="0" indent="0" algn="l">
              <a:buNone/>
              <a:defRPr sz="1400" b="0">
                <a:solidFill>
                  <a:schemeClr val="bg2">
                    <a:lumMod val="25000"/>
                  </a:schemeClr>
                </a:solidFill>
                <a:latin typeface="Arial" panose="020B0604020202020204" pitchFamily="34" charset="0"/>
                <a:cs typeface="Arial" panose="020B0604020202020204" pitchFamily="34" charset="0"/>
              </a:defRPr>
            </a:lvl1pPr>
          </a:lstStyle>
          <a:p>
            <a:pPr lvl="0"/>
            <a:r>
              <a:rPr lang="es-CO" dirty="0"/>
              <a:t>Escriba aquí pie de foto, descripción, información de valor</a:t>
            </a:r>
          </a:p>
        </p:txBody>
      </p:sp>
    </p:spTree>
    <p:extLst>
      <p:ext uri="{BB962C8B-B14F-4D97-AF65-F5344CB8AC3E}">
        <p14:creationId xmlns:p14="http://schemas.microsoft.com/office/powerpoint/2010/main" val="13295892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sp>
        <p:nvSpPr>
          <p:cNvPr id="3" name="Marcador de posición de imagen 10">
            <a:extLst>
              <a:ext uri="{FF2B5EF4-FFF2-40B4-BE49-F238E27FC236}">
                <a16:creationId xmlns:a16="http://schemas.microsoft.com/office/drawing/2014/main" id="{3E9CBB7E-17A5-FB4C-B944-6316454C0DD8}"/>
              </a:ext>
            </a:extLst>
          </p:cNvPr>
          <p:cNvSpPr>
            <a:spLocks noGrp="1"/>
          </p:cNvSpPr>
          <p:nvPr>
            <p:ph type="pic" sz="quarter" idx="10" hasCustomPrompt="1"/>
          </p:nvPr>
        </p:nvSpPr>
        <p:spPr>
          <a:xfrm>
            <a:off x="0" y="0"/>
            <a:ext cx="12192000" cy="6858000"/>
          </a:xfrm>
          <a:prstGeom prst="rect">
            <a:avLst/>
          </a:prstGeom>
          <a:solidFill>
            <a:schemeClr val="bg1">
              <a:lumMod val="95000"/>
            </a:schemeClr>
          </a:solidFill>
        </p:spPr>
        <p:txBody>
          <a:bodyPr anchor="ctr">
            <a:normAutofit/>
          </a:bodyPr>
          <a:lstStyle>
            <a:lvl1pPr marL="0" indent="0" algn="ctr">
              <a:buNone/>
              <a:defRPr sz="2000" spc="300">
                <a:solidFill>
                  <a:schemeClr val="bg2">
                    <a:lumMod val="50000"/>
                  </a:schemeClr>
                </a:solidFill>
                <a:latin typeface="Arial" panose="020B0604020202020204" pitchFamily="34" charset="0"/>
                <a:cs typeface="Arial" panose="020B0604020202020204" pitchFamily="34" charset="0"/>
              </a:defRPr>
            </a:lvl1pPr>
          </a:lstStyle>
          <a:p>
            <a:r>
              <a:rPr lang="es-CO" dirty="0"/>
              <a:t>Foto del contenido</a:t>
            </a:r>
          </a:p>
        </p:txBody>
      </p:sp>
      <p:sp>
        <p:nvSpPr>
          <p:cNvPr id="4" name="Marcador de texto 7">
            <a:extLst>
              <a:ext uri="{FF2B5EF4-FFF2-40B4-BE49-F238E27FC236}">
                <a16:creationId xmlns:a16="http://schemas.microsoft.com/office/drawing/2014/main" id="{9EC7598B-3CCC-C744-AAD5-AA313B38EB22}"/>
              </a:ext>
            </a:extLst>
          </p:cNvPr>
          <p:cNvSpPr>
            <a:spLocks noGrp="1"/>
          </p:cNvSpPr>
          <p:nvPr>
            <p:ph type="body" sz="quarter" idx="11" hasCustomPrompt="1"/>
          </p:nvPr>
        </p:nvSpPr>
        <p:spPr>
          <a:xfrm>
            <a:off x="8447313" y="0"/>
            <a:ext cx="3058782" cy="1407886"/>
          </a:xfrm>
          <a:prstGeom prst="rect">
            <a:avLst/>
          </a:prstGeom>
          <a:solidFill>
            <a:srgbClr val="FF2A82">
              <a:alpha val="70000"/>
            </a:srgbClr>
          </a:solidFill>
        </p:spPr>
        <p:txBody>
          <a:bodyPr tIns="360000" rIns="90000" bIns="360000" anchor="b">
            <a:noAutofit/>
          </a:bodyPr>
          <a:lstStyle>
            <a:lvl1pPr marL="0" indent="0" algn="ctr">
              <a:buNone/>
              <a:defRPr sz="2000" b="1">
                <a:solidFill>
                  <a:schemeClr val="bg1"/>
                </a:solidFill>
                <a:latin typeface="Arial" panose="020B0604020202020204" pitchFamily="34" charset="0"/>
                <a:cs typeface="Arial" panose="020B0604020202020204" pitchFamily="34" charset="0"/>
              </a:defRPr>
            </a:lvl1pPr>
          </a:lstStyle>
          <a:p>
            <a:pPr lvl="0"/>
            <a:r>
              <a:rPr lang="es-CO" dirty="0"/>
              <a:t>Título de foto</a:t>
            </a:r>
          </a:p>
        </p:txBody>
      </p:sp>
      <p:sp>
        <p:nvSpPr>
          <p:cNvPr id="5" name="Marcador de texto 7">
            <a:extLst>
              <a:ext uri="{FF2B5EF4-FFF2-40B4-BE49-F238E27FC236}">
                <a16:creationId xmlns:a16="http://schemas.microsoft.com/office/drawing/2014/main" id="{48DFB672-BAA9-E748-BAF1-5280AB1CE1E0}"/>
              </a:ext>
            </a:extLst>
          </p:cNvPr>
          <p:cNvSpPr>
            <a:spLocks noGrp="1"/>
          </p:cNvSpPr>
          <p:nvPr>
            <p:ph type="body" sz="quarter" idx="12" hasCustomPrompt="1"/>
          </p:nvPr>
        </p:nvSpPr>
        <p:spPr>
          <a:xfrm>
            <a:off x="0" y="5190571"/>
            <a:ext cx="4165600" cy="751314"/>
          </a:xfrm>
          <a:prstGeom prst="rect">
            <a:avLst/>
          </a:prstGeom>
          <a:solidFill>
            <a:schemeClr val="bg1">
              <a:alpha val="80000"/>
            </a:schemeClr>
          </a:solidFill>
        </p:spPr>
        <p:txBody>
          <a:bodyPr lIns="180000" tIns="180000" rIns="180000" bIns="180000" anchor="ctr">
            <a:spAutoFit/>
          </a:bodyPr>
          <a:lstStyle>
            <a:lvl1pPr marL="0" indent="0" algn="r">
              <a:buNone/>
              <a:defRPr sz="1400" b="0">
                <a:solidFill>
                  <a:schemeClr val="bg2">
                    <a:lumMod val="25000"/>
                  </a:schemeClr>
                </a:solidFill>
                <a:latin typeface="Arial" panose="020B0604020202020204" pitchFamily="34" charset="0"/>
                <a:cs typeface="Arial" panose="020B0604020202020204" pitchFamily="34" charset="0"/>
              </a:defRPr>
            </a:lvl1pPr>
          </a:lstStyle>
          <a:p>
            <a:pPr lvl="0"/>
            <a:r>
              <a:rPr lang="es-CO" dirty="0"/>
              <a:t>Escriba aquí pie de foto, descripción, información de valor</a:t>
            </a:r>
          </a:p>
        </p:txBody>
      </p:sp>
    </p:spTree>
    <p:extLst>
      <p:ext uri="{BB962C8B-B14F-4D97-AF65-F5344CB8AC3E}">
        <p14:creationId xmlns:p14="http://schemas.microsoft.com/office/powerpoint/2010/main" val="1043425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pic>
        <p:nvPicPr>
          <p:cNvPr id="6" name="5 Imagen" descr="Plantillas NUEVAS 2017-0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Marcador de texto 6"/>
          <p:cNvSpPr>
            <a:spLocks noGrp="1"/>
          </p:cNvSpPr>
          <p:nvPr>
            <p:ph idx="1" hasCustomPrompt="1"/>
          </p:nvPr>
        </p:nvSpPr>
        <p:spPr bwMode="auto">
          <a:xfrm>
            <a:off x="1017667" y="1896874"/>
            <a:ext cx="8436132" cy="26842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buNone/>
              <a:defRPr b="1"/>
            </a:lvl1pPr>
          </a:lstStyle>
          <a:p>
            <a:pPr lvl="0"/>
            <a:r>
              <a:rPr lang="es-ES"/>
              <a:t>Título</a:t>
            </a:r>
          </a:p>
        </p:txBody>
      </p:sp>
    </p:spTree>
    <p:extLst>
      <p:ext uri="{BB962C8B-B14F-4D97-AF65-F5344CB8AC3E}">
        <p14:creationId xmlns:p14="http://schemas.microsoft.com/office/powerpoint/2010/main" val="53755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2AA6417-E30E-460C-B333-46564474AB08}"/>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3" name="Marcador de pie de página 2">
            <a:extLst>
              <a:ext uri="{FF2B5EF4-FFF2-40B4-BE49-F238E27FC236}">
                <a16:creationId xmlns:a16="http://schemas.microsoft.com/office/drawing/2014/main" id="{64061E1A-B11D-4DB0-B844-C4667C17419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CA9071B-6A95-4266-AB93-3891EE698274}"/>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1641992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F969F-17B9-4BAB-84C9-67A91EF7B5A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D541D0D-AE98-4416-906E-CF7F34CA146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B5C3435-C704-4F6D-A4F3-EF958637C3E0}"/>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5" name="Marcador de pie de página 4">
            <a:extLst>
              <a:ext uri="{FF2B5EF4-FFF2-40B4-BE49-F238E27FC236}">
                <a16:creationId xmlns:a16="http://schemas.microsoft.com/office/drawing/2014/main" id="{499DA37F-E734-4D8F-AC65-6F1A30DF02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C7C463B-A5B3-4F04-BAB5-561862D78C8F}"/>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3688719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89B37B-3E80-4C90-A62E-D581B60F8D01}"/>
              </a:ext>
            </a:extLst>
          </p:cNvPr>
          <p:cNvSpPr>
            <a:spLocks noGrp="1"/>
          </p:cNvSpPr>
          <p:nvPr>
            <p:ph type="ctrTitle"/>
          </p:nvPr>
        </p:nvSpPr>
        <p:spPr>
          <a:xfrm>
            <a:off x="1524001" y="1122364"/>
            <a:ext cx="9144000" cy="2387599"/>
          </a:xfrm>
        </p:spPr>
        <p:txBody>
          <a:bodyPr anchor="b"/>
          <a:lstStyle>
            <a:lvl1pPr algn="ctr">
              <a:defRPr sz="5998"/>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C748458-FAA0-44C9-BABA-363A170DA452}"/>
              </a:ext>
            </a:extLst>
          </p:cNvPr>
          <p:cNvSpPr>
            <a:spLocks noGrp="1"/>
          </p:cNvSpPr>
          <p:nvPr>
            <p:ph type="subTitle" idx="1"/>
          </p:nvPr>
        </p:nvSpPr>
        <p:spPr>
          <a:xfrm>
            <a:off x="1524001" y="3602038"/>
            <a:ext cx="9144000" cy="1655762"/>
          </a:xfrm>
        </p:spPr>
        <p:txBody>
          <a:bodyPr/>
          <a:lstStyle>
            <a:lvl1pPr marL="0" indent="0" algn="ctr">
              <a:buNone/>
              <a:defRPr sz="2400"/>
            </a:lvl1pPr>
            <a:lvl2pPr marL="457032" indent="0" algn="ctr">
              <a:buNone/>
              <a:defRPr sz="2000"/>
            </a:lvl2pPr>
            <a:lvl3pPr marL="914062" indent="0" algn="ctr">
              <a:buNone/>
              <a:defRPr sz="1799"/>
            </a:lvl3pPr>
            <a:lvl4pPr marL="1371093" indent="0" algn="ctr">
              <a:buNone/>
              <a:defRPr sz="1600"/>
            </a:lvl4pPr>
            <a:lvl5pPr marL="1828124" indent="0" algn="ctr">
              <a:buNone/>
              <a:defRPr sz="1600"/>
            </a:lvl5pPr>
            <a:lvl6pPr marL="2285155" indent="0" algn="ctr">
              <a:buNone/>
              <a:defRPr sz="1600"/>
            </a:lvl6pPr>
            <a:lvl7pPr marL="2742186" indent="0" algn="ctr">
              <a:buNone/>
              <a:defRPr sz="1600"/>
            </a:lvl7pPr>
            <a:lvl8pPr marL="3199217" indent="0" algn="ctr">
              <a:buNone/>
              <a:defRPr sz="1600"/>
            </a:lvl8pPr>
            <a:lvl9pPr marL="3656248"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9D27B78-0C27-4EBA-A67E-7F214F860E69}"/>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5" name="Marcador de pie de página 4">
            <a:extLst>
              <a:ext uri="{FF2B5EF4-FFF2-40B4-BE49-F238E27FC236}">
                <a16:creationId xmlns:a16="http://schemas.microsoft.com/office/drawing/2014/main" id="{8A4CF8DB-352D-4923-A7CB-6C816E81DA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97F368-706A-4CFE-9AA1-8F232EF32AAD}"/>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2835633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F969F-17B9-4BAB-84C9-67A91EF7B5A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D541D0D-AE98-4416-906E-CF7F34CA146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B5C3435-C704-4F6D-A4F3-EF958637C3E0}"/>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5" name="Marcador de pie de página 4">
            <a:extLst>
              <a:ext uri="{FF2B5EF4-FFF2-40B4-BE49-F238E27FC236}">
                <a16:creationId xmlns:a16="http://schemas.microsoft.com/office/drawing/2014/main" id="{499DA37F-E734-4D8F-AC65-6F1A30DF02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C7C463B-A5B3-4F04-BAB5-561862D78C8F}"/>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1553115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B705F-1BB5-478B-8E4D-A3F26530D178}"/>
              </a:ext>
            </a:extLst>
          </p:cNvPr>
          <p:cNvSpPr>
            <a:spLocks noGrp="1"/>
          </p:cNvSpPr>
          <p:nvPr>
            <p:ph type="title"/>
          </p:nvPr>
        </p:nvSpPr>
        <p:spPr>
          <a:xfrm>
            <a:off x="831851" y="1709739"/>
            <a:ext cx="10515600" cy="2852737"/>
          </a:xfrm>
        </p:spPr>
        <p:txBody>
          <a:bodyPr anchor="b"/>
          <a:lstStyle>
            <a:lvl1pPr>
              <a:defRPr sz="5998"/>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6DB8985-BB82-4CA6-A252-24FFC02E8E69}"/>
              </a:ext>
            </a:extLst>
          </p:cNvPr>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032" indent="0">
              <a:buNone/>
              <a:defRPr sz="2000">
                <a:solidFill>
                  <a:schemeClr val="tx1">
                    <a:tint val="75000"/>
                  </a:schemeClr>
                </a:solidFill>
              </a:defRPr>
            </a:lvl2pPr>
            <a:lvl3pPr marL="914062" indent="0">
              <a:buNone/>
              <a:defRPr sz="1799">
                <a:solidFill>
                  <a:schemeClr val="tx1">
                    <a:tint val="75000"/>
                  </a:schemeClr>
                </a:solidFill>
              </a:defRPr>
            </a:lvl3pPr>
            <a:lvl4pPr marL="1371093" indent="0">
              <a:buNone/>
              <a:defRPr sz="1600">
                <a:solidFill>
                  <a:schemeClr val="tx1">
                    <a:tint val="75000"/>
                  </a:schemeClr>
                </a:solidFill>
              </a:defRPr>
            </a:lvl4pPr>
            <a:lvl5pPr marL="1828124" indent="0">
              <a:buNone/>
              <a:defRPr sz="1600">
                <a:solidFill>
                  <a:schemeClr val="tx1">
                    <a:tint val="75000"/>
                  </a:schemeClr>
                </a:solidFill>
              </a:defRPr>
            </a:lvl5pPr>
            <a:lvl6pPr marL="2285155" indent="0">
              <a:buNone/>
              <a:defRPr sz="1600">
                <a:solidFill>
                  <a:schemeClr val="tx1">
                    <a:tint val="75000"/>
                  </a:schemeClr>
                </a:solidFill>
              </a:defRPr>
            </a:lvl6pPr>
            <a:lvl7pPr marL="2742186" indent="0">
              <a:buNone/>
              <a:defRPr sz="1600">
                <a:solidFill>
                  <a:schemeClr val="tx1">
                    <a:tint val="75000"/>
                  </a:schemeClr>
                </a:solidFill>
              </a:defRPr>
            </a:lvl7pPr>
            <a:lvl8pPr marL="3199217" indent="0">
              <a:buNone/>
              <a:defRPr sz="1600">
                <a:solidFill>
                  <a:schemeClr val="tx1">
                    <a:tint val="75000"/>
                  </a:schemeClr>
                </a:solidFill>
              </a:defRPr>
            </a:lvl8pPr>
            <a:lvl9pPr marL="3656248"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C33AC58-BD49-48AA-9BA0-97C931F937C6}"/>
              </a:ext>
            </a:extLst>
          </p:cNvPr>
          <p:cNvSpPr>
            <a:spLocks noGrp="1"/>
          </p:cNvSpPr>
          <p:nvPr>
            <p:ph type="dt" sz="half" idx="10"/>
          </p:nvPr>
        </p:nvSpPr>
        <p:spPr/>
        <p:txBody>
          <a:bodyPr/>
          <a:lstStyle/>
          <a:p>
            <a:fld id="{C16A76F2-11FD-4CF7-96A2-8287687D96E9}" type="datetimeFigureOut">
              <a:rPr lang="es-CO" smtClean="0"/>
              <a:t>14/08/24</a:t>
            </a:fld>
            <a:endParaRPr lang="es-CO"/>
          </a:p>
        </p:txBody>
      </p:sp>
      <p:sp>
        <p:nvSpPr>
          <p:cNvPr id="5" name="Marcador de pie de página 4">
            <a:extLst>
              <a:ext uri="{FF2B5EF4-FFF2-40B4-BE49-F238E27FC236}">
                <a16:creationId xmlns:a16="http://schemas.microsoft.com/office/drawing/2014/main" id="{CC96DF68-502B-4A9A-95EE-C2DBB29B7F5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FD9A3F3-7F91-43BC-8464-28DBEFED6017}"/>
              </a:ext>
            </a:extLst>
          </p:cNvPr>
          <p:cNvSpPr>
            <a:spLocks noGrp="1"/>
          </p:cNvSpPr>
          <p:nvPr>
            <p:ph type="sldNum" sz="quarter" idx="12"/>
          </p:nvPr>
        </p:nvSpPr>
        <p:spPr/>
        <p:txBody>
          <a:bodyPr/>
          <a:lstStyle/>
          <a:p>
            <a:fld id="{ADC3A347-BBE5-4E41-B775-BC29993915EF}" type="slidenum">
              <a:rPr lang="es-CO" smtClean="0"/>
              <a:t>‹#›</a:t>
            </a:fld>
            <a:endParaRPr lang="es-CO"/>
          </a:p>
        </p:txBody>
      </p:sp>
    </p:spTree>
    <p:extLst>
      <p:ext uri="{BB962C8B-B14F-4D97-AF65-F5344CB8AC3E}">
        <p14:creationId xmlns:p14="http://schemas.microsoft.com/office/powerpoint/2010/main" val="800440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38932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1218717"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679" indent="-304679" algn="l" defTabSz="1218717" rtl="0" eaLnBrk="1" latinLnBrk="0" hangingPunct="1">
        <a:lnSpc>
          <a:spcPct val="90000"/>
        </a:lnSpc>
        <a:spcBef>
          <a:spcPts val="1333"/>
        </a:spcBef>
        <a:buFont typeface="Arial"/>
        <a:buChar char="•"/>
        <a:defRPr sz="3732" kern="1200">
          <a:solidFill>
            <a:schemeClr val="tx1"/>
          </a:solidFill>
          <a:latin typeface="+mn-lt"/>
          <a:ea typeface="+mn-ea"/>
          <a:cs typeface="+mn-cs"/>
        </a:defRPr>
      </a:lvl1pPr>
      <a:lvl2pPr marL="914037" indent="-304679" algn="l" defTabSz="1218717" rtl="0" eaLnBrk="1" latinLnBrk="0" hangingPunct="1">
        <a:lnSpc>
          <a:spcPct val="90000"/>
        </a:lnSpc>
        <a:spcBef>
          <a:spcPts val="667"/>
        </a:spcBef>
        <a:buFont typeface="Arial"/>
        <a:buChar char="•"/>
        <a:defRPr sz="3198" kern="1200">
          <a:solidFill>
            <a:schemeClr val="tx1"/>
          </a:solidFill>
          <a:latin typeface="+mn-lt"/>
          <a:ea typeface="+mn-ea"/>
          <a:cs typeface="+mn-cs"/>
        </a:defRPr>
      </a:lvl2pPr>
      <a:lvl3pPr marL="1523396" indent="-304679" algn="l" defTabSz="1218717" rtl="0" eaLnBrk="1" latinLnBrk="0" hangingPunct="1">
        <a:lnSpc>
          <a:spcPct val="90000"/>
        </a:lnSpc>
        <a:spcBef>
          <a:spcPts val="667"/>
        </a:spcBef>
        <a:buFont typeface="Arial"/>
        <a:buChar char="•"/>
        <a:defRPr sz="2665" kern="1200">
          <a:solidFill>
            <a:schemeClr val="tx1"/>
          </a:solidFill>
          <a:latin typeface="+mn-lt"/>
          <a:ea typeface="+mn-ea"/>
          <a:cs typeface="+mn-cs"/>
        </a:defRPr>
      </a:lvl3pPr>
      <a:lvl4pPr marL="2132755" indent="-304679" algn="l" defTabSz="1218717" rtl="0" eaLnBrk="1" latinLnBrk="0" hangingPunct="1">
        <a:lnSpc>
          <a:spcPct val="90000"/>
        </a:lnSpc>
        <a:spcBef>
          <a:spcPts val="667"/>
        </a:spcBef>
        <a:buFont typeface="Arial"/>
        <a:buChar char="•"/>
        <a:defRPr sz="2399" kern="1200">
          <a:solidFill>
            <a:schemeClr val="tx1"/>
          </a:solidFill>
          <a:latin typeface="+mn-lt"/>
          <a:ea typeface="+mn-ea"/>
          <a:cs typeface="+mn-cs"/>
        </a:defRPr>
      </a:lvl4pPr>
      <a:lvl5pPr marL="2742113" indent="-304679" algn="l" defTabSz="1218717" rtl="0" eaLnBrk="1" latinLnBrk="0" hangingPunct="1">
        <a:lnSpc>
          <a:spcPct val="90000"/>
        </a:lnSpc>
        <a:spcBef>
          <a:spcPts val="667"/>
        </a:spcBef>
        <a:buFont typeface="Arial"/>
        <a:buChar char="•"/>
        <a:defRPr sz="2399" kern="1200">
          <a:solidFill>
            <a:schemeClr val="tx1"/>
          </a:solidFill>
          <a:latin typeface="+mn-lt"/>
          <a:ea typeface="+mn-ea"/>
          <a:cs typeface="+mn-cs"/>
        </a:defRPr>
      </a:lvl5pPr>
      <a:lvl6pPr marL="3351472" indent="-304679" algn="l" defTabSz="1218717" rtl="0" eaLnBrk="1" latinLnBrk="0" hangingPunct="1">
        <a:lnSpc>
          <a:spcPct val="90000"/>
        </a:lnSpc>
        <a:spcBef>
          <a:spcPts val="667"/>
        </a:spcBef>
        <a:buFont typeface="Arial"/>
        <a:buChar char="•"/>
        <a:defRPr sz="2399" kern="1200">
          <a:solidFill>
            <a:schemeClr val="tx1"/>
          </a:solidFill>
          <a:latin typeface="+mn-lt"/>
          <a:ea typeface="+mn-ea"/>
          <a:cs typeface="+mn-cs"/>
        </a:defRPr>
      </a:lvl6pPr>
      <a:lvl7pPr marL="3960830" indent="-304679" algn="l" defTabSz="1218717" rtl="0" eaLnBrk="1" latinLnBrk="0" hangingPunct="1">
        <a:lnSpc>
          <a:spcPct val="90000"/>
        </a:lnSpc>
        <a:spcBef>
          <a:spcPts val="667"/>
        </a:spcBef>
        <a:buFont typeface="Arial"/>
        <a:buChar char="•"/>
        <a:defRPr sz="2399" kern="1200">
          <a:solidFill>
            <a:schemeClr val="tx1"/>
          </a:solidFill>
          <a:latin typeface="+mn-lt"/>
          <a:ea typeface="+mn-ea"/>
          <a:cs typeface="+mn-cs"/>
        </a:defRPr>
      </a:lvl7pPr>
      <a:lvl8pPr marL="4570188" indent="-304679" algn="l" defTabSz="1218717" rtl="0" eaLnBrk="1" latinLnBrk="0" hangingPunct="1">
        <a:lnSpc>
          <a:spcPct val="90000"/>
        </a:lnSpc>
        <a:spcBef>
          <a:spcPts val="667"/>
        </a:spcBef>
        <a:buFont typeface="Arial"/>
        <a:buChar char="•"/>
        <a:defRPr sz="2399" kern="1200">
          <a:solidFill>
            <a:schemeClr val="tx1"/>
          </a:solidFill>
          <a:latin typeface="+mn-lt"/>
          <a:ea typeface="+mn-ea"/>
          <a:cs typeface="+mn-cs"/>
        </a:defRPr>
      </a:lvl8pPr>
      <a:lvl9pPr marL="5179547" indent="-304679" algn="l" defTabSz="1218717" rtl="0" eaLnBrk="1" latinLnBrk="0" hangingPunct="1">
        <a:lnSpc>
          <a:spcPct val="90000"/>
        </a:lnSpc>
        <a:spcBef>
          <a:spcPts val="667"/>
        </a:spcBef>
        <a:buFont typeface="Arial"/>
        <a:buChar char="•"/>
        <a:defRPr sz="2399" kern="1200">
          <a:solidFill>
            <a:schemeClr val="tx1"/>
          </a:solidFill>
          <a:latin typeface="+mn-lt"/>
          <a:ea typeface="+mn-ea"/>
          <a:cs typeface="+mn-cs"/>
        </a:defRPr>
      </a:lvl9pPr>
    </p:bodyStyle>
    <p:otherStyle>
      <a:defPPr>
        <a:defRPr lang="es-ES_tradnl"/>
      </a:defPPr>
      <a:lvl1pPr marL="0" algn="l" defTabSz="1218717" rtl="0" eaLnBrk="1" latinLnBrk="0" hangingPunct="1">
        <a:defRPr sz="2399" kern="1200">
          <a:solidFill>
            <a:schemeClr val="tx1"/>
          </a:solidFill>
          <a:latin typeface="+mn-lt"/>
          <a:ea typeface="+mn-ea"/>
          <a:cs typeface="+mn-cs"/>
        </a:defRPr>
      </a:lvl1pPr>
      <a:lvl2pPr marL="609359" algn="l" defTabSz="1218717" rtl="0" eaLnBrk="1" latinLnBrk="0" hangingPunct="1">
        <a:defRPr sz="2399" kern="1200">
          <a:solidFill>
            <a:schemeClr val="tx1"/>
          </a:solidFill>
          <a:latin typeface="+mn-lt"/>
          <a:ea typeface="+mn-ea"/>
          <a:cs typeface="+mn-cs"/>
        </a:defRPr>
      </a:lvl2pPr>
      <a:lvl3pPr marL="1218717" algn="l" defTabSz="1218717" rtl="0" eaLnBrk="1" latinLnBrk="0" hangingPunct="1">
        <a:defRPr sz="2399" kern="1200">
          <a:solidFill>
            <a:schemeClr val="tx1"/>
          </a:solidFill>
          <a:latin typeface="+mn-lt"/>
          <a:ea typeface="+mn-ea"/>
          <a:cs typeface="+mn-cs"/>
        </a:defRPr>
      </a:lvl3pPr>
      <a:lvl4pPr marL="1828076" algn="l" defTabSz="1218717" rtl="0" eaLnBrk="1" latinLnBrk="0" hangingPunct="1">
        <a:defRPr sz="2399" kern="1200">
          <a:solidFill>
            <a:schemeClr val="tx1"/>
          </a:solidFill>
          <a:latin typeface="+mn-lt"/>
          <a:ea typeface="+mn-ea"/>
          <a:cs typeface="+mn-cs"/>
        </a:defRPr>
      </a:lvl4pPr>
      <a:lvl5pPr marL="2437433" algn="l" defTabSz="1218717" rtl="0" eaLnBrk="1" latinLnBrk="0" hangingPunct="1">
        <a:defRPr sz="2399" kern="1200">
          <a:solidFill>
            <a:schemeClr val="tx1"/>
          </a:solidFill>
          <a:latin typeface="+mn-lt"/>
          <a:ea typeface="+mn-ea"/>
          <a:cs typeface="+mn-cs"/>
        </a:defRPr>
      </a:lvl5pPr>
      <a:lvl6pPr marL="3046792" algn="l" defTabSz="1218717" rtl="0" eaLnBrk="1" latinLnBrk="0" hangingPunct="1">
        <a:defRPr sz="2399" kern="1200">
          <a:solidFill>
            <a:schemeClr val="tx1"/>
          </a:solidFill>
          <a:latin typeface="+mn-lt"/>
          <a:ea typeface="+mn-ea"/>
          <a:cs typeface="+mn-cs"/>
        </a:defRPr>
      </a:lvl6pPr>
      <a:lvl7pPr marL="3656151" algn="l" defTabSz="1218717" rtl="0" eaLnBrk="1" latinLnBrk="0" hangingPunct="1">
        <a:defRPr sz="2399" kern="1200">
          <a:solidFill>
            <a:schemeClr val="tx1"/>
          </a:solidFill>
          <a:latin typeface="+mn-lt"/>
          <a:ea typeface="+mn-ea"/>
          <a:cs typeface="+mn-cs"/>
        </a:defRPr>
      </a:lvl7pPr>
      <a:lvl8pPr marL="4265509" algn="l" defTabSz="1218717" rtl="0" eaLnBrk="1" latinLnBrk="0" hangingPunct="1">
        <a:defRPr sz="2399" kern="1200">
          <a:solidFill>
            <a:schemeClr val="tx1"/>
          </a:solidFill>
          <a:latin typeface="+mn-lt"/>
          <a:ea typeface="+mn-ea"/>
          <a:cs typeface="+mn-cs"/>
        </a:defRPr>
      </a:lvl8pPr>
      <a:lvl9pPr marL="4874868" algn="l" defTabSz="1218717"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1E98D96-8AF0-4364-9655-58EED384AE5B}"/>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AAD69C0-841D-46C9-9167-2E3950DC0889}"/>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598E31C-4687-4DAA-A809-3AC3F8B6304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A76F2-11FD-4CF7-96A2-8287687D96E9}" type="datetimeFigureOut">
              <a:rPr lang="es-CO" smtClean="0"/>
              <a:t>14/08/24</a:t>
            </a:fld>
            <a:endParaRPr lang="es-CO"/>
          </a:p>
        </p:txBody>
      </p:sp>
      <p:sp>
        <p:nvSpPr>
          <p:cNvPr id="5" name="Marcador de pie de página 4">
            <a:extLst>
              <a:ext uri="{FF2B5EF4-FFF2-40B4-BE49-F238E27FC236}">
                <a16:creationId xmlns:a16="http://schemas.microsoft.com/office/drawing/2014/main" id="{EB010EBE-0DA3-4C70-A95A-B23ADE29C390}"/>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6E55828B-906F-471B-9933-F4972575DA2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3A347-BBE5-4E41-B775-BC29993915EF}" type="slidenum">
              <a:rPr lang="es-CO" smtClean="0"/>
              <a:t>‹#›</a:t>
            </a:fld>
            <a:endParaRPr lang="es-CO"/>
          </a:p>
        </p:txBody>
      </p:sp>
    </p:spTree>
    <p:extLst>
      <p:ext uri="{BB962C8B-B14F-4D97-AF65-F5344CB8AC3E}">
        <p14:creationId xmlns:p14="http://schemas.microsoft.com/office/powerpoint/2010/main" val="287430263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062"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516" indent="-228516" algn="l" defTabSz="914062" rtl="0" eaLnBrk="1" latinLnBrk="0" hangingPunct="1">
        <a:lnSpc>
          <a:spcPct val="90000"/>
        </a:lnSpc>
        <a:spcBef>
          <a:spcPts val="999"/>
        </a:spcBef>
        <a:buFont typeface="Arial" panose="020B0604020202020204" pitchFamily="34" charset="0"/>
        <a:buChar char="•"/>
        <a:defRPr sz="2798" kern="1200">
          <a:solidFill>
            <a:schemeClr val="tx1"/>
          </a:solidFill>
          <a:latin typeface="+mn-lt"/>
          <a:ea typeface="+mn-ea"/>
          <a:cs typeface="+mn-cs"/>
        </a:defRPr>
      </a:lvl1pPr>
      <a:lvl2pPr marL="685546" indent="-228516" algn="l" defTabSz="91406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78" indent="-228516" algn="l" defTabSz="91406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08" indent="-228516" algn="l" defTabSz="9140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640" indent="-228516" algn="l" defTabSz="9140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671" indent="-228516" algn="l" defTabSz="9140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702" indent="-228516" algn="l" defTabSz="9140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733" indent="-228516" algn="l" defTabSz="9140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764" indent="-228516" algn="l" defTabSz="914062"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s-CO"/>
      </a:defPPr>
      <a:lvl1pPr marL="0" algn="l" defTabSz="914062" rtl="0" eaLnBrk="1" latinLnBrk="0" hangingPunct="1">
        <a:defRPr sz="1799" kern="1200">
          <a:solidFill>
            <a:schemeClr val="tx1"/>
          </a:solidFill>
          <a:latin typeface="+mn-lt"/>
          <a:ea typeface="+mn-ea"/>
          <a:cs typeface="+mn-cs"/>
        </a:defRPr>
      </a:lvl1pPr>
      <a:lvl2pPr marL="457032" algn="l" defTabSz="914062" rtl="0" eaLnBrk="1" latinLnBrk="0" hangingPunct="1">
        <a:defRPr sz="1799" kern="1200">
          <a:solidFill>
            <a:schemeClr val="tx1"/>
          </a:solidFill>
          <a:latin typeface="+mn-lt"/>
          <a:ea typeface="+mn-ea"/>
          <a:cs typeface="+mn-cs"/>
        </a:defRPr>
      </a:lvl2pPr>
      <a:lvl3pPr marL="914062" algn="l" defTabSz="914062" rtl="0" eaLnBrk="1" latinLnBrk="0" hangingPunct="1">
        <a:defRPr sz="1799" kern="1200">
          <a:solidFill>
            <a:schemeClr val="tx1"/>
          </a:solidFill>
          <a:latin typeface="+mn-lt"/>
          <a:ea typeface="+mn-ea"/>
          <a:cs typeface="+mn-cs"/>
        </a:defRPr>
      </a:lvl3pPr>
      <a:lvl4pPr marL="1371093" algn="l" defTabSz="914062" rtl="0" eaLnBrk="1" latinLnBrk="0" hangingPunct="1">
        <a:defRPr sz="1799" kern="1200">
          <a:solidFill>
            <a:schemeClr val="tx1"/>
          </a:solidFill>
          <a:latin typeface="+mn-lt"/>
          <a:ea typeface="+mn-ea"/>
          <a:cs typeface="+mn-cs"/>
        </a:defRPr>
      </a:lvl4pPr>
      <a:lvl5pPr marL="1828124" algn="l" defTabSz="914062" rtl="0" eaLnBrk="1" latinLnBrk="0" hangingPunct="1">
        <a:defRPr sz="1799" kern="1200">
          <a:solidFill>
            <a:schemeClr val="tx1"/>
          </a:solidFill>
          <a:latin typeface="+mn-lt"/>
          <a:ea typeface="+mn-ea"/>
          <a:cs typeface="+mn-cs"/>
        </a:defRPr>
      </a:lvl5pPr>
      <a:lvl6pPr marL="2285155" algn="l" defTabSz="914062" rtl="0" eaLnBrk="1" latinLnBrk="0" hangingPunct="1">
        <a:defRPr sz="1799" kern="1200">
          <a:solidFill>
            <a:schemeClr val="tx1"/>
          </a:solidFill>
          <a:latin typeface="+mn-lt"/>
          <a:ea typeface="+mn-ea"/>
          <a:cs typeface="+mn-cs"/>
        </a:defRPr>
      </a:lvl6pPr>
      <a:lvl7pPr marL="2742186" algn="l" defTabSz="914062" rtl="0" eaLnBrk="1" latinLnBrk="0" hangingPunct="1">
        <a:defRPr sz="1799" kern="1200">
          <a:solidFill>
            <a:schemeClr val="tx1"/>
          </a:solidFill>
          <a:latin typeface="+mn-lt"/>
          <a:ea typeface="+mn-ea"/>
          <a:cs typeface="+mn-cs"/>
        </a:defRPr>
      </a:lvl7pPr>
      <a:lvl8pPr marL="3199217" algn="l" defTabSz="914062" rtl="0" eaLnBrk="1" latinLnBrk="0" hangingPunct="1">
        <a:defRPr sz="1799" kern="1200">
          <a:solidFill>
            <a:schemeClr val="tx1"/>
          </a:solidFill>
          <a:latin typeface="+mn-lt"/>
          <a:ea typeface="+mn-ea"/>
          <a:cs typeface="+mn-cs"/>
        </a:defRPr>
      </a:lvl8pPr>
      <a:lvl9pPr marL="3656248" algn="l" defTabSz="914062"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43540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17.emf"/><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52.png"/><Relationship Id="rId10" Type="http://schemas.openxmlformats.org/officeDocument/2006/relationships/image" Target="../media/image56.jpeg"/><Relationship Id="rId4" Type="http://schemas.openxmlformats.org/officeDocument/2006/relationships/image" Target="../media/image32.jpeg"/><Relationship Id="rId9" Type="http://schemas.openxmlformats.org/officeDocument/2006/relationships/image" Target="../media/image55.jpeg"/></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www.viajescomfama.com/" TargetMode="External"/><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17.emf"/></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8.png"/><Relationship Id="rId4" Type="http://schemas.openxmlformats.org/officeDocument/2006/relationships/image" Target="../media/image17.emf"/></Relationships>
</file>

<file path=ppt/slides/_rels/slide44.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67.png"/><Relationship Id="rId2" Type="http://schemas.openxmlformats.org/officeDocument/2006/relationships/image" Target="../media/image64.jpeg"/><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2.jpeg"/></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https://serviciosenlinea.comfama.com/Contenidos/Servicios/MarketingCloud/2022/AA-MKT/MercadeoEmpresas/Smartfit/02.jpg" TargetMode="External"/><Relationship Id="rId4" Type="http://schemas.openxmlformats.org/officeDocument/2006/relationships/image" Target="../media/image69.jpg"/></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74.png"/><Relationship Id="rId2" Type="http://schemas.openxmlformats.org/officeDocument/2006/relationships/image" Target="../media/image71.jpg"/><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2.jpe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3.wdp"/><Relationship Id="rId3" Type="http://schemas.openxmlformats.org/officeDocument/2006/relationships/image" Target="../media/image17.emf"/><Relationship Id="rId7" Type="http://schemas.microsoft.com/office/2007/relationships/hdphoto" Target="../media/hdphoto1.wdp"/><Relationship Id="rId12" Type="http://schemas.openxmlformats.org/officeDocument/2006/relationships/image" Target="../media/image27.png"/><Relationship Id="rId17" Type="http://schemas.microsoft.com/office/2007/relationships/hdphoto" Target="../media/hdphoto4.wdp"/><Relationship Id="rId2" Type="http://schemas.openxmlformats.org/officeDocument/2006/relationships/image" Target="../media/image22.png"/><Relationship Id="rId16"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23.png"/><Relationship Id="rId11" Type="http://schemas.microsoft.com/office/2007/relationships/hdphoto" Target="../media/hdphoto2.wdp"/><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5.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7.emf"/><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634B3B83-4869-944B-8603-6DA153CBF7C3}"/>
              </a:ext>
            </a:extLst>
          </p:cNvPr>
          <p:cNvSpPr>
            <a:spLocks noGrp="1"/>
          </p:cNvSpPr>
          <p:nvPr>
            <p:ph type="body" sz="quarter" idx="10"/>
          </p:nvPr>
        </p:nvSpPr>
        <p:spPr>
          <a:xfrm>
            <a:off x="6866776" y="2122052"/>
            <a:ext cx="5172824" cy="2147094"/>
          </a:xfrm>
        </p:spPr>
        <p:txBody>
          <a:bodyPr/>
          <a:lstStyle/>
          <a:p>
            <a:r>
              <a:rPr lang="es-CO" dirty="0"/>
              <a:t>Plan de </a:t>
            </a:r>
            <a:r>
              <a:rPr lang="es-CO"/>
              <a:t>bienestar </a:t>
            </a:r>
            <a:endParaRPr lang="es-CO" dirty="0"/>
          </a:p>
        </p:txBody>
      </p:sp>
    </p:spTree>
    <p:extLst>
      <p:ext uri="{BB962C8B-B14F-4D97-AF65-F5344CB8AC3E}">
        <p14:creationId xmlns:p14="http://schemas.microsoft.com/office/powerpoint/2010/main" val="209536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559644" y="1210336"/>
            <a:ext cx="10896535" cy="5176674"/>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Fortalecer las competencias del ser que posibilitan la consolidación de un líder integral entorno a la visión personal, fortaleza emocional, capacidad de aprendizaje y cambio, competencias conversacionales y efectividad interpersonal, para elaborar un plan individual de desarrollo del liderazgo. Las empresas tendrán la posibilidad de inscribir a los colaboradores encargados de liderar procesos, para compartir con otros líderes su proceso de formación.</a:t>
            </a:r>
          </a:p>
          <a:p>
            <a:pPr algn="just" defTabSz="914062">
              <a:lnSpc>
                <a:spcPct val="115000"/>
              </a:lnSpc>
              <a:spcAft>
                <a:spcPts val="999"/>
              </a:spcAft>
              <a:defRPr/>
            </a:pPr>
            <a:r>
              <a:rPr lang="es-CO" sz="1280" dirty="0">
                <a:solidFill>
                  <a:prstClr val="black"/>
                </a:solidFill>
                <a:latin typeface="Arial"/>
                <a:cs typeface="Arial"/>
              </a:rPr>
              <a:t>El programa comprende tres encuentros: </a:t>
            </a:r>
          </a:p>
          <a:p>
            <a:pPr algn="just" defTabSz="914062">
              <a:lnSpc>
                <a:spcPct val="115000"/>
              </a:lnSpc>
              <a:spcAft>
                <a:spcPts val="999"/>
              </a:spcAft>
              <a:defRPr/>
            </a:pPr>
            <a:r>
              <a:rPr lang="es-CO" sz="1280" b="1" dirty="0">
                <a:solidFill>
                  <a:prstClr val="black"/>
                </a:solidFill>
                <a:latin typeface="Arial"/>
                <a:cs typeface="Arial"/>
              </a:rPr>
              <a:t>1</a:t>
            </a:r>
            <a:r>
              <a:rPr lang="es-CO" sz="1280" dirty="0">
                <a:solidFill>
                  <a:prstClr val="black"/>
                </a:solidFill>
                <a:latin typeface="Arial"/>
                <a:cs typeface="Arial"/>
              </a:rPr>
              <a:t>.</a:t>
            </a:r>
            <a:r>
              <a:rPr lang="es-CO" sz="1280" b="1" dirty="0">
                <a:solidFill>
                  <a:prstClr val="black"/>
                </a:solidFill>
                <a:latin typeface="Arial"/>
                <a:cs typeface="Arial"/>
              </a:rPr>
              <a:t>Taller Experiencial (8 horas): </a:t>
            </a:r>
            <a:r>
              <a:rPr lang="es-CO" sz="1280" dirty="0">
                <a:solidFill>
                  <a:prstClr val="black"/>
                </a:solidFill>
                <a:latin typeface="Arial"/>
                <a:cs typeface="Arial"/>
              </a:rPr>
              <a:t>Se desarrollan pruebas dirigidas y controladas en un entorno natural y extraordinario, abordando competencias para el liderazgo personal. En cada una de las pruebas </a:t>
            </a:r>
            <a:r>
              <a:rPr lang="es-CO" sz="1280" dirty="0" err="1">
                <a:solidFill>
                  <a:prstClr val="black"/>
                </a:solidFill>
                <a:latin typeface="Arial"/>
                <a:cs typeface="Arial"/>
              </a:rPr>
              <a:t>outdoor</a:t>
            </a:r>
            <a:r>
              <a:rPr lang="es-CO" sz="1280" dirty="0">
                <a:solidFill>
                  <a:prstClr val="black"/>
                </a:solidFill>
                <a:latin typeface="Arial"/>
                <a:cs typeface="Arial"/>
              </a:rPr>
              <a:t> que los participantes desarrollen se enfocarán las experiencias en vivencias que les permitirá observar sus competencias.</a:t>
            </a:r>
          </a:p>
          <a:p>
            <a:pPr algn="just" defTabSz="914062">
              <a:lnSpc>
                <a:spcPct val="115000"/>
              </a:lnSpc>
              <a:spcAft>
                <a:spcPts val="999"/>
              </a:spcAft>
              <a:defRPr/>
            </a:pPr>
            <a:r>
              <a:rPr lang="es-CO" sz="1280" b="1" dirty="0">
                <a:solidFill>
                  <a:prstClr val="black"/>
                </a:solidFill>
                <a:latin typeface="Arial"/>
                <a:cs typeface="Arial"/>
              </a:rPr>
              <a:t>2.Taller de Reconocimiento (4 horas): </a:t>
            </a:r>
            <a:r>
              <a:rPr lang="es-CO" sz="1280" dirty="0">
                <a:solidFill>
                  <a:prstClr val="black"/>
                </a:solidFill>
                <a:latin typeface="Arial"/>
                <a:cs typeface="Arial"/>
              </a:rPr>
              <a:t>Se realiza 15 días después de la experiencia Outdoor, esta permite a los participantes transitar, reconociendo conscientemente en su vida las 5 competencias de la Maestría Personal hacia el liderazgo personal; identificando aprendizajes, a través de tarjetas conversacionales, que orientan el reconocimiento de lo que cada uno observó en la experiencia en el Campo de Aventura.</a:t>
            </a:r>
          </a:p>
          <a:p>
            <a:pPr algn="just" defTabSz="914062">
              <a:lnSpc>
                <a:spcPct val="115000"/>
              </a:lnSpc>
              <a:spcAft>
                <a:spcPts val="999"/>
              </a:spcAft>
              <a:defRPr/>
            </a:pPr>
            <a:r>
              <a:rPr lang="es-CO" sz="1280" dirty="0">
                <a:solidFill>
                  <a:prstClr val="black"/>
                </a:solidFill>
                <a:latin typeface="Arial"/>
                <a:cs typeface="Arial"/>
              </a:rPr>
              <a:t>Competencias de la Maestría Personal: </a:t>
            </a:r>
          </a:p>
          <a:p>
            <a:pPr marL="285750" indent="-285750" algn="just" defTabSz="914062">
              <a:lnSpc>
                <a:spcPct val="115000"/>
              </a:lnSpc>
              <a:spcAft>
                <a:spcPts val="999"/>
              </a:spcAft>
              <a:buFont typeface="Arial" panose="020B0604020202020204" pitchFamily="34" charset="0"/>
              <a:buChar char="•"/>
              <a:defRPr/>
            </a:pPr>
            <a:r>
              <a:rPr lang="es-CO" sz="1280" b="1" dirty="0">
                <a:solidFill>
                  <a:prstClr val="black"/>
                </a:solidFill>
                <a:latin typeface="Arial"/>
                <a:cs typeface="Arial"/>
              </a:rPr>
              <a:t>Visión personal: </a:t>
            </a:r>
            <a:r>
              <a:rPr lang="es-CO" sz="1280" dirty="0">
                <a:solidFill>
                  <a:prstClr val="black"/>
                </a:solidFill>
                <a:latin typeface="Arial"/>
                <a:cs typeface="Arial"/>
              </a:rPr>
              <a:t>Para crear una visión, inspirar a los demás, conducir el accionar colectivo y darle un sentido de trascendencia al trabajo realizado, se requiere de un auténtico y fidedigno propósito personal y profesional.</a:t>
            </a:r>
          </a:p>
          <a:p>
            <a:pPr marL="285750" indent="-285750" algn="just" defTabSz="914062">
              <a:lnSpc>
                <a:spcPct val="115000"/>
              </a:lnSpc>
              <a:spcAft>
                <a:spcPts val="999"/>
              </a:spcAft>
              <a:buFont typeface="Arial" panose="020B0604020202020204" pitchFamily="34" charset="0"/>
              <a:buChar char="•"/>
              <a:defRPr/>
            </a:pPr>
            <a:r>
              <a:rPr lang="es-CO" sz="1280" b="1" dirty="0">
                <a:solidFill>
                  <a:prstClr val="black"/>
                </a:solidFill>
                <a:latin typeface="Arial"/>
                <a:cs typeface="Arial"/>
              </a:rPr>
              <a:t>Fortaleza emocional: </a:t>
            </a:r>
            <a:r>
              <a:rPr lang="es-CO" sz="1280" dirty="0">
                <a:solidFill>
                  <a:prstClr val="black"/>
                </a:solidFill>
                <a:latin typeface="Arial"/>
                <a:cs typeface="Arial"/>
              </a:rPr>
              <a:t>Conciencia Emocional - Autodominio Emocional - Liderazgo Emocional.</a:t>
            </a:r>
          </a:p>
          <a:p>
            <a:pPr marL="285750" indent="-285750" algn="just" defTabSz="914062">
              <a:lnSpc>
                <a:spcPct val="115000"/>
              </a:lnSpc>
              <a:spcAft>
                <a:spcPts val="999"/>
              </a:spcAft>
              <a:buFont typeface="Arial" panose="020B0604020202020204" pitchFamily="34" charset="0"/>
              <a:buChar char="•"/>
              <a:defRPr/>
            </a:pPr>
            <a:r>
              <a:rPr lang="es-CO" sz="1280" b="1" dirty="0">
                <a:solidFill>
                  <a:prstClr val="black"/>
                </a:solidFill>
                <a:latin typeface="Arial"/>
                <a:cs typeface="Arial"/>
              </a:rPr>
              <a:t>Capacidad de aprendizaje y cambio: </a:t>
            </a:r>
            <a:r>
              <a:rPr lang="es-CO" sz="1280" dirty="0">
                <a:solidFill>
                  <a:prstClr val="black"/>
                </a:solidFill>
                <a:latin typeface="Arial"/>
                <a:cs typeface="Arial"/>
              </a:rPr>
              <a:t>El “aprender a aprender” se constituye en una competencia clave, en la madre de todas las futuras competencias que podamos adquirir.</a:t>
            </a: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559644" y="303868"/>
            <a:ext cx="4183806" cy="763012"/>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396029" y="442231"/>
            <a:ext cx="6095153" cy="486287"/>
          </a:xfrm>
          <a:prstGeom prst="rect">
            <a:avLst/>
          </a:prstGeom>
        </p:spPr>
        <p:txBody>
          <a:bodyPr>
            <a:spAutoFit/>
          </a:bodyPr>
          <a:lstStyle/>
          <a:p>
            <a:pPr algn="ctr" defTabSz="914062">
              <a:defRPr/>
            </a:pPr>
            <a:r>
              <a:rPr lang="es-ES_tradnl" sz="2560" b="1" dirty="0">
                <a:solidFill>
                  <a:srgbClr val="EE2B7B"/>
                </a:solidFill>
                <a:latin typeface="Arial" panose="020B0604020202020204" pitchFamily="34" charset="0"/>
                <a:cs typeface="Arial" panose="020B0604020202020204" pitchFamily="34" charset="0"/>
              </a:rPr>
              <a:t>Autoliderazgo</a:t>
            </a:r>
          </a:p>
        </p:txBody>
      </p:sp>
    </p:spTree>
    <p:extLst>
      <p:ext uri="{BB962C8B-B14F-4D97-AF65-F5344CB8AC3E}">
        <p14:creationId xmlns:p14="http://schemas.microsoft.com/office/powerpoint/2010/main" val="3476254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8157" y="353161"/>
            <a:ext cx="6336944" cy="6734088"/>
          </a:xfrm>
          <a:prstGeom prst="rect">
            <a:avLst/>
          </a:prstGeom>
          <a:noFill/>
        </p:spPr>
        <p:txBody>
          <a:bodyPr wrap="square">
            <a:spAutoFit/>
          </a:bodyPr>
          <a:lstStyle/>
          <a:p>
            <a:pPr marL="285750" indent="-285750" algn="just" defTabSz="914062">
              <a:lnSpc>
                <a:spcPct val="115000"/>
              </a:lnSpc>
              <a:spcAft>
                <a:spcPts val="999"/>
              </a:spcAft>
              <a:buFont typeface="Arial" panose="020B0604020202020204" pitchFamily="34" charset="0"/>
              <a:buChar char="•"/>
              <a:defRPr/>
            </a:pPr>
            <a:r>
              <a:rPr lang="es-CO" sz="1280" b="1" dirty="0">
                <a:solidFill>
                  <a:prstClr val="black"/>
                </a:solidFill>
                <a:latin typeface="Arial"/>
                <a:cs typeface="Arial"/>
              </a:rPr>
              <a:t>Competencias conversacionales: </a:t>
            </a:r>
            <a:r>
              <a:rPr lang="es-CO" sz="1280" dirty="0">
                <a:solidFill>
                  <a:prstClr val="black"/>
                </a:solidFill>
                <a:latin typeface="Arial"/>
                <a:cs typeface="Arial"/>
              </a:rPr>
              <a:t>Para ser efectivo en la comunicación es necesaria una fuerte convicción y claridad en las ideas, poseer la capacidad de generar empatía con el interlocutor, hablar con poder y escuchar activamente.</a:t>
            </a:r>
          </a:p>
          <a:p>
            <a:pPr marL="285750" indent="-285750" algn="just" defTabSz="914062">
              <a:lnSpc>
                <a:spcPct val="115000"/>
              </a:lnSpc>
              <a:spcAft>
                <a:spcPts val="999"/>
              </a:spcAft>
              <a:buFont typeface="Arial" panose="020B0604020202020204" pitchFamily="34" charset="0"/>
              <a:buChar char="•"/>
              <a:defRPr/>
            </a:pPr>
            <a:r>
              <a:rPr lang="es-CO" sz="1280" b="1" dirty="0">
                <a:solidFill>
                  <a:prstClr val="black"/>
                </a:solidFill>
                <a:latin typeface="Arial"/>
                <a:cs typeface="Arial"/>
              </a:rPr>
              <a:t>Efectividad interpersonal: </a:t>
            </a:r>
            <a:r>
              <a:rPr lang="es-CO" sz="1280" dirty="0">
                <a:solidFill>
                  <a:prstClr val="black"/>
                </a:solidFill>
                <a:latin typeface="Arial"/>
                <a:cs typeface="Arial"/>
              </a:rPr>
              <a:t>Implica el accionar competente para crear y desarrollar vínculos de calidad, establecer y cumplir compromisos, coordinar acciones, gestionar los conflictos emergentes y generar la confianza necesaria para que sea posible el desarrollo de un accionar productivo en estas redes de relaciones.</a:t>
            </a:r>
          </a:p>
          <a:p>
            <a:pPr algn="just" defTabSz="914062">
              <a:lnSpc>
                <a:spcPct val="115000"/>
              </a:lnSpc>
              <a:spcAft>
                <a:spcPts val="999"/>
              </a:spcAft>
              <a:defRPr/>
            </a:pPr>
            <a:r>
              <a:rPr lang="es-CO" sz="1280" b="1" dirty="0">
                <a:solidFill>
                  <a:prstClr val="black"/>
                </a:solidFill>
                <a:latin typeface="Arial"/>
                <a:cs typeface="Arial"/>
              </a:rPr>
              <a:t>3.Taller Plan de Acción (4 horas): </a:t>
            </a:r>
            <a:r>
              <a:rPr lang="es-CO" sz="1280" dirty="0">
                <a:solidFill>
                  <a:prstClr val="black"/>
                </a:solidFill>
                <a:latin typeface="Arial"/>
                <a:cs typeface="Arial"/>
              </a:rPr>
              <a:t>Se realiza 15 días después del Taller de Reconocimiento, el objetivo es el desarrollo de un plan de acción.  En una jornada para la determinación de acciones y compromisos relacionados con el desarrollo personal de las competencias de la Maestría Personal, elaborando de manera individual a través de una metodología experiencial un plan de desarrollo personal Modelo SMART.</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16 horas</a:t>
            </a:r>
          </a:p>
          <a:p>
            <a:pPr algn="just" defTabSz="914062">
              <a:lnSpc>
                <a:spcPct val="115000"/>
              </a:lnSpc>
              <a:spcAft>
                <a:spcPts val="999"/>
              </a:spcAft>
              <a:defRPr/>
            </a:pPr>
            <a:r>
              <a:rPr lang="es-CO" sz="1280" dirty="0">
                <a:solidFill>
                  <a:prstClr val="black"/>
                </a:solidFill>
                <a:latin typeface="Arial"/>
                <a:cs typeface="Arial"/>
              </a:rPr>
              <a:t>Comprende 1 encuentro de 8 horas en el Campo Aventura Empresarial Comfama y dos jornada </a:t>
            </a:r>
            <a:r>
              <a:rPr lang="es-CO" sz="1280" dirty="0" err="1">
                <a:solidFill>
                  <a:prstClr val="black"/>
                </a:solidFill>
                <a:latin typeface="Arial"/>
                <a:cs typeface="Arial"/>
              </a:rPr>
              <a:t>Indoor</a:t>
            </a:r>
            <a:r>
              <a:rPr lang="es-CO" sz="1280" dirty="0">
                <a:solidFill>
                  <a:prstClr val="black"/>
                </a:solidFill>
                <a:latin typeface="Arial"/>
                <a:cs typeface="Arial"/>
              </a:rPr>
              <a:t> de 4 horas cada una, estas pueden ser de lunes a viernes en sedes Comfama ubicadas en el área metropolitana o sábados y domingos en sede empresa. </a:t>
            </a:r>
          </a:p>
          <a:p>
            <a:pPr algn="just" defTabSz="914062">
              <a:lnSpc>
                <a:spcPct val="115000"/>
              </a:lnSpc>
              <a:spcAft>
                <a:spcPts val="999"/>
              </a:spcAft>
              <a:defRPr/>
            </a:pPr>
            <a:r>
              <a:rPr lang="es-CO" sz="1280" dirty="0">
                <a:solidFill>
                  <a:prstClr val="black"/>
                </a:solidFill>
                <a:latin typeface="Arial"/>
                <a:cs typeface="Arial"/>
              </a:rPr>
              <a:t>Los 3 encuentros se deben programar con un intervalo de 15 días. En la confirmación se deben dejar reservados los 3 encuentros y definida la sede para las dos jornadas de 4 horas.</a:t>
            </a:r>
          </a:p>
          <a:p>
            <a:pPr algn="just" defTabSz="914062">
              <a:lnSpc>
                <a:spcPct val="115000"/>
              </a:lnSpc>
              <a:spcAft>
                <a:spcPts val="999"/>
              </a:spcAft>
              <a:defRPr/>
            </a:pPr>
            <a:r>
              <a:rPr lang="es-CO" sz="1200" b="1" dirty="0">
                <a:solidFill>
                  <a:prstClr val="black"/>
                </a:solidFill>
                <a:latin typeface="Arial"/>
                <a:cs typeface="Arial"/>
              </a:rPr>
              <a:t>Inversión: </a:t>
            </a:r>
            <a:r>
              <a:rPr lang="es-CO" sz="1200" dirty="0">
                <a:solidFill>
                  <a:prstClr val="black"/>
                </a:solidFill>
                <a:latin typeface="Arial"/>
                <a:cs typeface="Arial"/>
              </a:rPr>
              <a:t>$5.637.800</a:t>
            </a:r>
          </a:p>
          <a:p>
            <a:pPr algn="just" defTabSz="914062">
              <a:lnSpc>
                <a:spcPct val="115000"/>
              </a:lnSpc>
              <a:spcAft>
                <a:spcPts val="999"/>
              </a:spcAft>
              <a:defRPr/>
            </a:pPr>
            <a:r>
              <a:rPr lang="es-CO" sz="1200" b="1" dirty="0">
                <a:solidFill>
                  <a:prstClr val="black"/>
                </a:solidFill>
                <a:latin typeface="Arial"/>
                <a:cs typeface="Arial"/>
              </a:rPr>
              <a:t>Cantidad de personas: </a:t>
            </a:r>
            <a:r>
              <a:rPr lang="es-CO" sz="1200" dirty="0">
                <a:solidFill>
                  <a:prstClr val="black"/>
                </a:solidFill>
                <a:latin typeface="Arial"/>
                <a:cs typeface="Arial"/>
              </a:rPr>
              <a:t>26 personas.</a:t>
            </a: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3074" name="Picture 2" descr="Autoliderazgo: cómo entrenarlo ≫ Saber Competir">
            <a:extLst>
              <a:ext uri="{FF2B5EF4-FFF2-40B4-BE49-F238E27FC236}">
                <a16:creationId xmlns:a16="http://schemas.microsoft.com/office/drawing/2014/main" id="{E8EB31FE-1CD2-4618-82D1-BF79B7CFC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470" y="1724024"/>
            <a:ext cx="4754492"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222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8156" y="870792"/>
            <a:ext cx="10896535" cy="7108741"/>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Fortalecer la capacidad de comunicarse con empatía, confidencialidad y respeto con diferentes personas y en diferentes contextos con la información personal y organizacional, a partir de la metodología experiencial.</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La metodología implementada está basada en la experimentación y vivencia de situaciones simuladas. A través de ella se involucra a los participantes en la superación de retos o situaciones problema que deben ser resueltas de manera efectiva por los participantes, pasando por un proceso de asimilación, planeación y ejecución de la experiencia, hacia la construcción de aprendizajes significativos, los cuales se busca sean aplicados en la vida diaria, bien sea en ámbitos de índole social, laboral o familiar.</a:t>
            </a:r>
          </a:p>
          <a:p>
            <a:pPr algn="just" defTabSz="914062">
              <a:lnSpc>
                <a:spcPct val="115000"/>
              </a:lnSpc>
              <a:spcAft>
                <a:spcPts val="999"/>
              </a:spcAft>
              <a:defRPr/>
            </a:pPr>
            <a:r>
              <a:rPr lang="es-CO" sz="1280" b="1" dirty="0">
                <a:solidFill>
                  <a:prstClr val="black"/>
                </a:solidFill>
                <a:latin typeface="Arial"/>
                <a:cs typeface="Arial"/>
              </a:rPr>
              <a:t>Temática: </a:t>
            </a:r>
            <a:r>
              <a:rPr lang="es-CO" sz="1280" dirty="0">
                <a:solidFill>
                  <a:prstClr val="black"/>
                </a:solidFill>
                <a:latin typeface="Arial"/>
                <a:cs typeface="Arial"/>
              </a:rPr>
              <a:t>Los participantes identifican acciones específicas para potenciar el trabajo cooperativo con los compañeros de trabajo, orientados al logro de objetivos comunes:</a:t>
            </a:r>
          </a:p>
          <a:p>
            <a:pPr marL="285750" indent="-285750" algn="just" defTabSz="914062">
              <a:lnSpc>
                <a:spcPct val="115000"/>
              </a:lnSpc>
              <a:spcAft>
                <a:spcPts val="999"/>
              </a:spcAft>
              <a:buFont typeface="Arial" panose="020B0604020202020204" pitchFamily="34" charset="0"/>
              <a:buChar char="•"/>
              <a:defRPr/>
            </a:pPr>
            <a:r>
              <a:rPr lang="es-CO" sz="1280" b="1" dirty="0">
                <a:solidFill>
                  <a:prstClr val="black"/>
                </a:solidFill>
                <a:latin typeface="Arial"/>
                <a:cs typeface="Arial"/>
              </a:rPr>
              <a:t>Actividad de apertura: </a:t>
            </a:r>
            <a:r>
              <a:rPr lang="es-CO" sz="1280" dirty="0">
                <a:solidFill>
                  <a:prstClr val="black"/>
                </a:solidFill>
                <a:latin typeface="Arial"/>
                <a:cs typeface="Arial"/>
              </a:rPr>
              <a:t>Explicación de la metodología, agenda y construcción de acuerdos.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Introducción</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Ejecución de experiencias simuladas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Desarrollo de aprendizajes.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Evaluación y cierre de la actividad</a:t>
            </a:r>
          </a:p>
          <a:p>
            <a:pPr algn="just" defTabSz="914062">
              <a:lnSpc>
                <a:spcPct val="115000"/>
              </a:lnSpc>
              <a:spcAft>
                <a:spcPts val="999"/>
              </a:spcAft>
              <a:defRPr/>
            </a:pPr>
            <a:r>
              <a:rPr lang="es-CO" sz="1280" b="1" dirty="0">
                <a:solidFill>
                  <a:prstClr val="black"/>
                </a:solidFill>
                <a:latin typeface="Arial"/>
                <a:cs typeface="Arial"/>
              </a:rPr>
              <a:t>Incluye: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Elementos para actividades experienciales, recurso humano, espacio abierto y cerrado, refrigerio.</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4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30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$2.043.000</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159119" y="169602"/>
            <a:ext cx="11370558" cy="701190"/>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76707" y="248386"/>
            <a:ext cx="11452970" cy="486287"/>
          </a:xfrm>
          <a:prstGeom prst="rect">
            <a:avLst/>
          </a:prstGeom>
        </p:spPr>
        <p:txBody>
          <a:bodyPr wrap="square">
            <a:spAutoFit/>
          </a:bodyPr>
          <a:lstStyle/>
          <a:p>
            <a:pPr algn="ctr" defTabSz="914062">
              <a:defRPr/>
            </a:pPr>
            <a:r>
              <a:rPr lang="es-ES_tradnl" sz="2560" b="1" dirty="0">
                <a:solidFill>
                  <a:srgbClr val="EE2B7B"/>
                </a:solidFill>
                <a:latin typeface="Arial" panose="020B0604020202020204" pitchFamily="34" charset="0"/>
                <a:cs typeface="Arial" panose="020B0604020202020204" pitchFamily="34" charset="0"/>
              </a:rPr>
              <a:t>Retos Organizacionales: Comunicación, Trabajo en Equipo o Liderazgo</a:t>
            </a:r>
          </a:p>
        </p:txBody>
      </p:sp>
      <p:pic>
        <p:nvPicPr>
          <p:cNvPr id="9" name="Picture 2" descr="Los Cuatro Retos que enfrenta el proceso de Desarrollo Organizacional –  Desarrollo Organizacional">
            <a:extLst>
              <a:ext uri="{FF2B5EF4-FFF2-40B4-BE49-F238E27FC236}">
                <a16:creationId xmlns:a16="http://schemas.microsoft.com/office/drawing/2014/main" id="{0E4ED5C3-11E6-4A67-8302-98F78ED2D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1130" y="2959692"/>
            <a:ext cx="3525095" cy="302751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0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377081" y="445202"/>
            <a:ext cx="10896535" cy="2783070"/>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Incluye: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Elementos para actividades experienciales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Recurso humano</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Espacio abierto y cerrado</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Refrigerio</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4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30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$2.043.000</a:t>
            </a: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5122" name="Picture 2" descr="Los Cuatro Retos que enfrenta el proceso de Desarrollo Organizacional –  Desarrollo Organizacional">
            <a:extLst>
              <a:ext uri="{FF2B5EF4-FFF2-40B4-BE49-F238E27FC236}">
                <a16:creationId xmlns:a16="http://schemas.microsoft.com/office/drawing/2014/main" id="{D9084C00-03A4-4D72-974C-01E87D5DE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505" y="698849"/>
            <a:ext cx="5426111" cy="466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54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396131" y="1435802"/>
            <a:ext cx="10896535" cy="4625305"/>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Fortalecer la habilidad para orientar personas y procesos hacia la consecución de un objetivo común, inspirando valores de acción y anticipando escenarios de desarrollo, a partir de la metodología experiencial.</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La metodología basada en la experimentación y vivencia de situaciones simuladas. A través de ella, se involucra a los participantes en la superación de retos o situaciones problema que deben ser resueltas de manera efectiva por los participantes, pasando por un proceso de asimilación, planeación y ejecución de la experiencia, hacia la construcción de aprendizajes significativos, los cuales se busca sean aplicados en la vida diaria, bien sea en ámbitos de índole social, laboral o familiar. </a:t>
            </a:r>
          </a:p>
          <a:p>
            <a:pPr algn="just" defTabSz="914062">
              <a:lnSpc>
                <a:spcPct val="115000"/>
              </a:lnSpc>
              <a:spcAft>
                <a:spcPts val="999"/>
              </a:spcAft>
              <a:defRPr/>
            </a:pPr>
            <a:r>
              <a:rPr lang="es-CO" sz="1280" b="1" dirty="0">
                <a:solidFill>
                  <a:prstClr val="black"/>
                </a:solidFill>
                <a:latin typeface="Arial"/>
                <a:cs typeface="Arial"/>
              </a:rPr>
              <a:t>Temática: </a:t>
            </a:r>
            <a:r>
              <a:rPr lang="es-CO" sz="1280" dirty="0">
                <a:solidFill>
                  <a:prstClr val="black"/>
                </a:solidFill>
                <a:latin typeface="Arial"/>
                <a:cs typeface="Arial"/>
              </a:rPr>
              <a:t>Los participantes identifican acciones específicas para potenciar el trabajo cooperativo con los compañeros de trabajo, orientados al logro de objetivos comunes:</a:t>
            </a:r>
          </a:p>
          <a:p>
            <a:pPr marL="285750" indent="-285750" algn="just" defTabSz="914062">
              <a:lnSpc>
                <a:spcPct val="115000"/>
              </a:lnSpc>
              <a:spcAft>
                <a:spcPts val="999"/>
              </a:spcAft>
              <a:buFont typeface="Arial" panose="020B0604020202020204" pitchFamily="34" charset="0"/>
              <a:buChar char="•"/>
              <a:defRPr/>
            </a:pPr>
            <a:r>
              <a:rPr lang="es-CO" sz="1280" b="1" dirty="0">
                <a:solidFill>
                  <a:prstClr val="black"/>
                </a:solidFill>
                <a:latin typeface="Arial"/>
                <a:cs typeface="Arial"/>
              </a:rPr>
              <a:t>Actividad de apertura: </a:t>
            </a:r>
            <a:r>
              <a:rPr lang="es-CO" sz="1280" dirty="0">
                <a:solidFill>
                  <a:prstClr val="black"/>
                </a:solidFill>
                <a:latin typeface="Arial"/>
                <a:cs typeface="Arial"/>
              </a:rPr>
              <a:t>Explicación de la metodología, agenda y construcción de acuerdos.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Introducción</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Ejecución de experiencias simuladas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Desarrollo de aprendizajes.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Evaluación y cierre de la actividad</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485775" y="426143"/>
            <a:ext cx="6296024" cy="701190"/>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253256" y="528786"/>
            <a:ext cx="6730154" cy="486287"/>
          </a:xfrm>
          <a:prstGeom prst="rect">
            <a:avLst/>
          </a:prstGeom>
        </p:spPr>
        <p:txBody>
          <a:bodyPr wrap="square">
            <a:spAutoFit/>
          </a:bodyPr>
          <a:lstStyle/>
          <a:p>
            <a:pPr algn="ctr" defTabSz="914062">
              <a:defRPr/>
            </a:pPr>
            <a:r>
              <a:rPr lang="es-ES_tradnl" sz="2560" b="1" dirty="0">
                <a:solidFill>
                  <a:srgbClr val="EE2B7B"/>
                </a:solidFill>
                <a:latin typeface="Arial" panose="020B0604020202020204" pitchFamily="34" charset="0"/>
                <a:cs typeface="Arial" panose="020B0604020202020204" pitchFamily="34" charset="0"/>
              </a:rPr>
              <a:t>Retos Organizacionales: Liderazgo</a:t>
            </a:r>
          </a:p>
        </p:txBody>
      </p:sp>
    </p:spTree>
    <p:extLst>
      <p:ext uri="{BB962C8B-B14F-4D97-AF65-F5344CB8AC3E}">
        <p14:creationId xmlns:p14="http://schemas.microsoft.com/office/powerpoint/2010/main" val="3014864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377081" y="445202"/>
            <a:ext cx="10896535" cy="2783070"/>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Incluye: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Elementos para actividades experienciales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Recurso humano</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Espacio abierto y cerrado</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Refrigerio</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4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30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$2.043.000</a:t>
            </a: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7170" name="Picture 2" descr="Liderazgo que Transforma - Guillermo y Gloria">
            <a:extLst>
              <a:ext uri="{FF2B5EF4-FFF2-40B4-BE49-F238E27FC236}">
                <a16:creationId xmlns:a16="http://schemas.microsoft.com/office/drawing/2014/main" id="{550A2128-DD2E-4CB4-97F1-B55D200B0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0509" y="1220878"/>
            <a:ext cx="7217615" cy="407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163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396131" y="1435802"/>
            <a:ext cx="10896535" cy="4625305"/>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Fortalecer las capacidades de colaboración con otros, generando visión compartida y buscando resultados conjuntos, a partir de la metodología experiencial.</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La metodología implementada en la jornada lúdico reflexiva, está basada en la experimentación y vivencia de situaciones simuladas. A través de ella se involucra a los participantes en la superación de retos o situaciones problema que deben ser resueltas de manera efectiva por los participantes, pasando por un proceso de asimilación, planeación y ejecución de la experiencia, hacia la construcción de aprendizajes significativos, los cuales se busca sean aplicados en la vida diaria, bien sea en ámbitos de índole social, laboral o familiar. </a:t>
            </a:r>
          </a:p>
          <a:p>
            <a:pPr algn="just" defTabSz="914062">
              <a:lnSpc>
                <a:spcPct val="115000"/>
              </a:lnSpc>
              <a:spcAft>
                <a:spcPts val="999"/>
              </a:spcAft>
              <a:defRPr/>
            </a:pPr>
            <a:r>
              <a:rPr lang="es-CO" sz="1280" b="1" dirty="0">
                <a:solidFill>
                  <a:prstClr val="black"/>
                </a:solidFill>
                <a:latin typeface="Arial"/>
                <a:cs typeface="Arial"/>
              </a:rPr>
              <a:t>Temática: </a:t>
            </a:r>
            <a:r>
              <a:rPr lang="es-CO" sz="1280" dirty="0">
                <a:solidFill>
                  <a:prstClr val="black"/>
                </a:solidFill>
                <a:latin typeface="Arial"/>
                <a:cs typeface="Arial"/>
              </a:rPr>
              <a:t>Los participantes identifican acciones específicas para potenciar el trabajo cooperativo con los compañeros de trabajo, orientados al logro de objetivos comunes:</a:t>
            </a:r>
          </a:p>
          <a:p>
            <a:pPr marL="285750" indent="-285750" algn="just" defTabSz="914062">
              <a:lnSpc>
                <a:spcPct val="115000"/>
              </a:lnSpc>
              <a:spcAft>
                <a:spcPts val="999"/>
              </a:spcAft>
              <a:buFont typeface="Arial" panose="020B0604020202020204" pitchFamily="34" charset="0"/>
              <a:buChar char="•"/>
              <a:defRPr/>
            </a:pPr>
            <a:r>
              <a:rPr lang="es-CO" sz="1280" b="1" dirty="0">
                <a:solidFill>
                  <a:prstClr val="black"/>
                </a:solidFill>
                <a:latin typeface="Arial"/>
                <a:cs typeface="Arial"/>
              </a:rPr>
              <a:t>Actividad de apertura: </a:t>
            </a:r>
            <a:r>
              <a:rPr lang="es-CO" sz="1280" dirty="0">
                <a:solidFill>
                  <a:prstClr val="black"/>
                </a:solidFill>
                <a:latin typeface="Arial"/>
                <a:cs typeface="Arial"/>
              </a:rPr>
              <a:t>Explicación de la metodología, agenda y construcción de acuerdos.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Introducción</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Ejecución de experiencias simuladas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Desarrollo de aprendizajes.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Evaluación y cierre de la actividad</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485775" y="426142"/>
            <a:ext cx="7143750" cy="723447"/>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396131" y="553749"/>
            <a:ext cx="7233394"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Retos Organizacionales: Trabajo en equipo</a:t>
            </a:r>
            <a:endParaRPr lang="es-ES_tradnl" sz="2560" b="1" dirty="0">
              <a:solidFill>
                <a:srgbClr val="EE2B7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0881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377081" y="266733"/>
            <a:ext cx="10896535" cy="2783070"/>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Incluye: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Elementos para actividades experienciales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Recurso humano</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Espacio abierto y cerrado</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Refrigerio</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4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30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$2.043.000</a:t>
            </a: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10248" name="Picture 8" descr="Trabajo en equipo: clave para evitar errores médicos - Revista Coomtacto">
            <a:extLst>
              <a:ext uri="{FF2B5EF4-FFF2-40B4-BE49-F238E27FC236}">
                <a16:creationId xmlns:a16="http://schemas.microsoft.com/office/drawing/2014/main" id="{43DC36DB-7448-4EAC-AEA6-F0C9E3B77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525" y="962024"/>
            <a:ext cx="6397091" cy="42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462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396131" y="1435802"/>
            <a:ext cx="10896535" cy="5048433"/>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Posibilitar a los participantes una experiencia de consciencia desde el cuerpo, los sentidos y la mente, en conexión con la respiración consciente, los espacios naturales y los cuatro elementos.</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La “Experiencia de viaje al interior del bosque y del ser” es una propuesta que invita a sumergirse en un espacio natural para entrar en contacto con la fuerza y la energía que yace al interior del bosque; mediante un recorrido guiado acompañado con la práctica del Noble silencio, utilizando el cuerpo y los sentidos como vehículo de conexión interior. </a:t>
            </a:r>
          </a:p>
          <a:p>
            <a:pPr algn="just" defTabSz="914062">
              <a:lnSpc>
                <a:spcPct val="115000"/>
              </a:lnSpc>
              <a:spcAft>
                <a:spcPts val="999"/>
              </a:spcAft>
              <a:defRPr/>
            </a:pPr>
            <a:r>
              <a:rPr lang="es-CO" sz="1280" dirty="0">
                <a:solidFill>
                  <a:prstClr val="black"/>
                </a:solidFill>
                <a:latin typeface="Arial"/>
                <a:cs typeface="Arial"/>
              </a:rPr>
              <a:t>La naturaleza, como poderosa aliada, será estratégica para abordar al ser en todas sus dimensiones, es el escenario en el que identificaremos los 4 elementos: Agua, Fuego, Tierra y Aire, como componentes que hacen parte de todas las estructuras materiales y orgánicas existentes, incluyendo al hombre, que, al ser mirado como estructura viva, también comparte la naturaleza de estos en el cuerpo físico y las formas sutiles de energía mental y emocional.</a:t>
            </a:r>
          </a:p>
          <a:p>
            <a:pPr algn="just" defTabSz="914062">
              <a:lnSpc>
                <a:spcPct val="115000"/>
              </a:lnSpc>
              <a:spcAft>
                <a:spcPts val="999"/>
              </a:spcAft>
              <a:defRPr/>
            </a:pPr>
            <a:r>
              <a:rPr lang="es-CO" sz="1280" dirty="0">
                <a:solidFill>
                  <a:prstClr val="black"/>
                </a:solidFill>
                <a:latin typeface="Arial"/>
                <a:cs typeface="Arial"/>
              </a:rPr>
              <a:t>Se realizarán experiencias de conexión, utilizando el cuerpo y los sentidos como vehículo para la vivencia.  Cada experiencia será presentada con sencillas prácticas que permitirán a los participantes hacerse observadores conscientes en la relación sistémica que subyace entre la respiración, el cuerpo, la energía y la vida cotidiana.</a:t>
            </a:r>
          </a:p>
          <a:p>
            <a:pPr algn="just" defTabSz="914062">
              <a:lnSpc>
                <a:spcPct val="115000"/>
              </a:lnSpc>
              <a:spcAft>
                <a:spcPts val="999"/>
              </a:spcAft>
              <a:defRPr/>
            </a:pPr>
            <a:r>
              <a:rPr lang="es-CO" sz="1280" dirty="0">
                <a:solidFill>
                  <a:prstClr val="black"/>
                </a:solidFill>
                <a:latin typeface="Arial"/>
                <a:cs typeface="Arial"/>
              </a:rPr>
              <a:t>Para finalizar, se desarrollará una práctica de respiración consciente en la que los participantes experimentaran la conciencia plena como una forma de prestar atención en el aquí y el ahora, para vivir en el amor, la compasión, la amabilidad, la bondad y la ternura, consigo mismo y en armonía con el medio. </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485774" y="426142"/>
            <a:ext cx="7019925" cy="723447"/>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630659" y="544721"/>
            <a:ext cx="6730154"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Viaje al interior del bosque y del ser - Arví</a:t>
            </a:r>
            <a:endParaRPr lang="es-ES_tradnl" sz="2560" b="1" dirty="0">
              <a:solidFill>
                <a:srgbClr val="EE2B7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8982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8156" y="248386"/>
            <a:ext cx="10896535" cy="6567439"/>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Contenidos:</a:t>
            </a:r>
          </a:p>
          <a:p>
            <a:pPr algn="just" defTabSz="914062">
              <a:spcAft>
                <a:spcPts val="999"/>
              </a:spcAft>
              <a:defRPr/>
            </a:pPr>
            <a:r>
              <a:rPr lang="es-CO" sz="1280" b="1" dirty="0">
                <a:solidFill>
                  <a:prstClr val="black"/>
                </a:solidFill>
                <a:latin typeface="Arial"/>
                <a:cs typeface="Arial"/>
              </a:rPr>
              <a:t>1.Conexión Emocional.</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Encuadre general de la actividad como experiencia de viaje.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Calentamiento articular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Honrar el noble silencio al caminar </a:t>
            </a:r>
          </a:p>
          <a:p>
            <a:pPr algn="just" defTabSz="914062">
              <a:spcAft>
                <a:spcPts val="999"/>
              </a:spcAft>
              <a:defRPr/>
            </a:pPr>
            <a:r>
              <a:rPr lang="es-CO" sz="1280" b="1" dirty="0">
                <a:solidFill>
                  <a:prstClr val="black"/>
                </a:solidFill>
                <a:latin typeface="Arial"/>
                <a:cs typeface="Arial"/>
              </a:rPr>
              <a:t>2.Ingresando a la experiencia: viaje al interior del bosque y del ser.</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Inicio del recorrido guiado</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Encuentro con el elemento fuego (Transformar para vivir)</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Encuentro con el elemento agua (Aprendiendo a fluir en el movimiento)</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Encuentro con el elemento aire (Conexión con la respiración)</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Encuentro con el elemento Tierra (Reconociéndome en el propósito de vida)</a:t>
            </a:r>
          </a:p>
          <a:p>
            <a:pPr algn="just" defTabSz="914062">
              <a:spcAft>
                <a:spcPts val="999"/>
              </a:spcAft>
              <a:defRPr/>
            </a:pPr>
            <a:r>
              <a:rPr lang="es-CO" sz="1280" b="1" dirty="0">
                <a:solidFill>
                  <a:prstClr val="black"/>
                </a:solidFill>
                <a:latin typeface="Arial"/>
                <a:cs typeface="Arial"/>
              </a:rPr>
              <a:t>3.Encuentro con el Amor y compasión en atención plena</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Respiración consciente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Atención plena</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Meditando en el amor y la compasión</a:t>
            </a:r>
          </a:p>
          <a:p>
            <a:pPr algn="just" defTabSz="914062">
              <a:spcAft>
                <a:spcPts val="999"/>
              </a:spcAft>
              <a:defRPr/>
            </a:pPr>
            <a:r>
              <a:rPr lang="es-CO" sz="1280" b="1" dirty="0">
                <a:solidFill>
                  <a:prstClr val="black"/>
                </a:solidFill>
                <a:latin typeface="Arial"/>
                <a:cs typeface="Arial"/>
              </a:rPr>
              <a:t>4.Retornando a la cotidianidad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Cierre de la actividad entrega del kit de Bienestar para vivir en armonía. </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7" name="Picture 2" descr="Un baño de bosque', la técnica japonesa que aniquila el estrés | Belleza,  Bienestar | S Moda EL PAÍS">
            <a:extLst>
              <a:ext uri="{FF2B5EF4-FFF2-40B4-BE49-F238E27FC236}">
                <a16:creationId xmlns:a16="http://schemas.microsoft.com/office/drawing/2014/main" id="{A0F9A91F-0E84-4362-A01B-14B136938598}"/>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6952512" y="1321415"/>
            <a:ext cx="4439398" cy="33553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93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9668F1B-4C42-DA4D-A25E-865516ED4A44}"/>
              </a:ext>
            </a:extLst>
          </p:cNvPr>
          <p:cNvSpPr/>
          <p:nvPr/>
        </p:nvSpPr>
        <p:spPr>
          <a:xfrm>
            <a:off x="6249596" y="3437053"/>
            <a:ext cx="4838266" cy="1617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010"/>
            <a:r>
              <a:rPr lang="es-CO" sz="1920" dirty="0">
                <a:solidFill>
                  <a:prstClr val="black"/>
                </a:solidFill>
                <a:latin typeface="Arial" panose="020B0604020202020204" pitchFamily="34" charset="0"/>
                <a:cs typeface="Arial" panose="020B0604020202020204" pitchFamily="34" charset="0"/>
              </a:rPr>
              <a:t>Acompañamos a las empresas y a sus líderes para recorrer juntos el camino del cuidado y el progreso tanto de su talento humano como de otros grupos de interés. </a:t>
            </a:r>
          </a:p>
        </p:txBody>
      </p:sp>
      <p:sp>
        <p:nvSpPr>
          <p:cNvPr id="7" name="Rectángulo 6">
            <a:extLst>
              <a:ext uri="{FF2B5EF4-FFF2-40B4-BE49-F238E27FC236}">
                <a16:creationId xmlns:a16="http://schemas.microsoft.com/office/drawing/2014/main" id="{67DCE60B-2F54-E444-958C-6EEE6F53BFA2}"/>
              </a:ext>
            </a:extLst>
          </p:cNvPr>
          <p:cNvSpPr/>
          <p:nvPr/>
        </p:nvSpPr>
        <p:spPr>
          <a:xfrm>
            <a:off x="6249596" y="2123436"/>
            <a:ext cx="4147085" cy="1077090"/>
          </a:xfrm>
          <a:prstGeom prst="rect">
            <a:avLst/>
          </a:prstGeom>
        </p:spPr>
        <p:txBody>
          <a:bodyPr wrap="square">
            <a:spAutoFit/>
          </a:bodyPr>
          <a:lstStyle/>
          <a:p>
            <a:pPr defTabSz="1219010"/>
            <a:r>
              <a:rPr lang="es-CO" sz="6399" b="1" dirty="0">
                <a:solidFill>
                  <a:srgbClr val="EE2B7B"/>
                </a:solidFill>
                <a:latin typeface="Arial" panose="020B0604020202020204" pitchFamily="34" charset="0"/>
                <a:cs typeface="Arial" panose="020B0604020202020204" pitchFamily="34" charset="0"/>
              </a:rPr>
              <a:t>Empresas</a:t>
            </a:r>
            <a:endParaRPr lang="es-CO" sz="5759" b="1" dirty="0">
              <a:solidFill>
                <a:prstClr val="black"/>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DDF42785-F473-B945-B374-1C6FFDD0CB3B}"/>
              </a:ext>
            </a:extLst>
          </p:cNvPr>
          <p:cNvPicPr>
            <a:picLocks noChangeAspect="1"/>
          </p:cNvPicPr>
          <p:nvPr/>
        </p:nvPicPr>
        <p:blipFill>
          <a:blip r:embed="rId4"/>
          <a:stretch>
            <a:fillRect/>
          </a:stretch>
        </p:blipFill>
        <p:spPr>
          <a:xfrm>
            <a:off x="10319883" y="6347319"/>
            <a:ext cx="1544305" cy="259111"/>
          </a:xfrm>
          <a:prstGeom prst="rect">
            <a:avLst/>
          </a:prstGeom>
        </p:spPr>
      </p:pic>
      <p:pic>
        <p:nvPicPr>
          <p:cNvPr id="10" name="Imagen 9" descr="Imagen que contiene Forma&#10;&#10;Descripción generada automáticamente">
            <a:extLst>
              <a:ext uri="{FF2B5EF4-FFF2-40B4-BE49-F238E27FC236}">
                <a16:creationId xmlns:a16="http://schemas.microsoft.com/office/drawing/2014/main" id="{F242515B-E734-804B-9D64-06842A2379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26621" y="5054672"/>
            <a:ext cx="282815" cy="989854"/>
          </a:xfrm>
          <a:prstGeom prst="rect">
            <a:avLst/>
          </a:prstGeom>
        </p:spPr>
      </p:pic>
    </p:spTree>
    <p:extLst>
      <p:ext uri="{BB962C8B-B14F-4D97-AF65-F5344CB8AC3E}">
        <p14:creationId xmlns:p14="http://schemas.microsoft.com/office/powerpoint/2010/main" val="205383396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8156" y="248386"/>
            <a:ext cx="10896535" cy="5552226"/>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Incluye: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Ejecución del programa en el parque Arví.</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Kit de bienestar (1 Frasco de vidrio de 30 ml con tapa de corcho, 1 Frasco de vidrio de 30 ml con aceite aromático y tapa de corcho, separador de libro con decreto para meditar en los 4 elementos, 1 Bolsa en tela tipo 1 Piedra Amatista de cuarzo pequeña)</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Souvenir (Capa Impermeable)</a:t>
            </a:r>
          </a:p>
          <a:p>
            <a:pPr algn="just" defTabSz="914062">
              <a:spcAft>
                <a:spcPts val="999"/>
              </a:spcAft>
              <a:defRPr/>
            </a:pPr>
            <a:r>
              <a:rPr lang="es-CO" sz="1280" b="1" dirty="0">
                <a:solidFill>
                  <a:prstClr val="black"/>
                </a:solidFill>
                <a:latin typeface="Arial"/>
                <a:cs typeface="Arial"/>
              </a:rPr>
              <a:t>No incluye: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Alimentación</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Transporte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Brazalete todo parque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Hidratación</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4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20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$1.364.000</a:t>
            </a:r>
          </a:p>
          <a:p>
            <a:pPr algn="just" defTabSz="914062">
              <a:spcAft>
                <a:spcPts val="999"/>
              </a:spcAft>
              <a:defRPr/>
            </a:pPr>
            <a:endParaRPr lang="es-CO" sz="1280" b="1"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Tree>
    <p:extLst>
      <p:ext uri="{BB962C8B-B14F-4D97-AF65-F5344CB8AC3E}">
        <p14:creationId xmlns:p14="http://schemas.microsoft.com/office/powerpoint/2010/main" val="747782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335668" y="891066"/>
            <a:ext cx="10896535" cy="6576609"/>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Generar experiencia de conexión con la naturaleza, a través de la contemplación de los espejos de agua que se encuentran en los espacios naturales del parque Guatapé, convocando a la quietud y la paz mental a través de la respiración y el movimiento consciente.</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Es una invitación a sumergirse en un espacio natural para entrar en contacto con la fuerza y la energía que surge de la naturaleza, mediante un recorrido guiado acompañado con la práctica del Noble silencio, la respiración consciente y el cuerpo en movimiento, los participantes experimentaran la conexión y la contemplación como alternativas para el cultivo de la paz interior. </a:t>
            </a:r>
          </a:p>
          <a:p>
            <a:pPr algn="just" defTabSz="914062">
              <a:lnSpc>
                <a:spcPct val="115000"/>
              </a:lnSpc>
              <a:spcAft>
                <a:spcPts val="999"/>
              </a:spcAft>
              <a:defRPr/>
            </a:pPr>
            <a:r>
              <a:rPr lang="es-CO" sz="1280" dirty="0">
                <a:solidFill>
                  <a:prstClr val="black"/>
                </a:solidFill>
                <a:latin typeface="Arial"/>
                <a:cs typeface="Arial"/>
              </a:rPr>
              <a:t>Se realizarán prácticas de conexión, utilizando el cuerpo y los sentidos como vehículo para la vivencia, en las que los participantes serán conscientes de la relación sistémica entre la respiración, el cuerpo, la energía y la vida cotidiana. </a:t>
            </a:r>
          </a:p>
          <a:p>
            <a:pPr algn="just" defTabSz="914062">
              <a:lnSpc>
                <a:spcPct val="115000"/>
              </a:lnSpc>
              <a:spcAft>
                <a:spcPts val="999"/>
              </a:spcAft>
              <a:defRPr/>
            </a:pPr>
            <a:r>
              <a:rPr lang="es-CO" sz="1280" dirty="0">
                <a:solidFill>
                  <a:prstClr val="black"/>
                </a:solidFill>
                <a:latin typeface="Arial"/>
                <a:cs typeface="Arial"/>
              </a:rPr>
              <a:t>Para finalizar, se desarrollará una práctica de relajación consciente en la que los participantes experimentaran la conciencia plena como una forma de prestar atención en el aquí y el ahora. </a:t>
            </a:r>
          </a:p>
          <a:p>
            <a:pPr algn="just" defTabSz="914062">
              <a:lnSpc>
                <a:spcPct val="115000"/>
              </a:lnSpc>
              <a:spcAft>
                <a:spcPts val="999"/>
              </a:spcAft>
              <a:defRPr/>
            </a:pPr>
            <a:r>
              <a:rPr lang="es-CO" sz="1280" b="1" dirty="0">
                <a:solidFill>
                  <a:prstClr val="black"/>
                </a:solidFill>
                <a:latin typeface="Arial"/>
                <a:cs typeface="Arial"/>
              </a:rPr>
              <a:t>Incluye: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Kit de bienestar: 1 </a:t>
            </a:r>
            <a:r>
              <a:rPr lang="es-CO" sz="1280" dirty="0" err="1">
                <a:solidFill>
                  <a:prstClr val="black"/>
                </a:solidFill>
                <a:latin typeface="Arial"/>
                <a:cs typeface="Arial"/>
              </a:rPr>
              <a:t>Japa</a:t>
            </a:r>
            <a:r>
              <a:rPr lang="es-CO" sz="1280" dirty="0">
                <a:solidFill>
                  <a:prstClr val="black"/>
                </a:solidFill>
                <a:latin typeface="Arial"/>
                <a:cs typeface="Arial"/>
              </a:rPr>
              <a:t> Mala, bolsa de tela, tarjeta con mantra y souvenir (Capa Impermeable)</a:t>
            </a:r>
          </a:p>
          <a:p>
            <a:pPr algn="just" defTabSz="914062">
              <a:spcAft>
                <a:spcPts val="999"/>
              </a:spcAft>
              <a:defRPr/>
            </a:pPr>
            <a:r>
              <a:rPr lang="es-CO" sz="1280" b="1" dirty="0">
                <a:solidFill>
                  <a:prstClr val="black"/>
                </a:solidFill>
                <a:latin typeface="Arial"/>
                <a:cs typeface="Arial"/>
              </a:rPr>
              <a:t>No incluye: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Alimentación</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Transporte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Brazalete todo parque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Hidratación</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4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20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$1.364.000</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380999" y="226117"/>
            <a:ext cx="7610476" cy="593033"/>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453441" y="298033"/>
            <a:ext cx="7465591"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Viaje al interior del bosque y del ser - Guatape</a:t>
            </a:r>
            <a:endParaRPr lang="es-ES_tradnl" sz="2560" b="1" dirty="0">
              <a:solidFill>
                <a:srgbClr val="EE2B7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361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5358" y="329743"/>
            <a:ext cx="11056845" cy="6309182"/>
          </a:xfrm>
          <a:prstGeom prst="rect">
            <a:avLst/>
          </a:prstGeom>
          <a:noFill/>
        </p:spPr>
        <p:txBody>
          <a:bodyPr wrap="square">
            <a:spAutoFit/>
          </a:bodyPr>
          <a:lstStyle/>
          <a:p>
            <a:pPr algn="just" defTabSz="914062">
              <a:spcAft>
                <a:spcPts val="999"/>
              </a:spcAft>
              <a:defRPr/>
            </a:pPr>
            <a:r>
              <a:rPr lang="es-CO" sz="1280" b="1" dirty="0">
                <a:solidFill>
                  <a:prstClr val="black"/>
                </a:solidFill>
                <a:latin typeface="Arial"/>
                <a:cs typeface="Arial"/>
              </a:rPr>
              <a:t>1.Conexión Emocional.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Encuadre general de la actividad como experiencia de viaje.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Calentamiento articular Honrar el noble silencio al caminar </a:t>
            </a:r>
          </a:p>
          <a:p>
            <a:pPr algn="just" defTabSz="914062">
              <a:spcAft>
                <a:spcPts val="999"/>
              </a:spcAft>
              <a:defRPr/>
            </a:pPr>
            <a:r>
              <a:rPr lang="es-CO" sz="1280" b="1" dirty="0">
                <a:solidFill>
                  <a:prstClr val="black"/>
                </a:solidFill>
                <a:latin typeface="Arial"/>
                <a:cs typeface="Arial"/>
              </a:rPr>
              <a:t>2.Ingresando a la experiencia: un viaje dentro de ti.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Inicio del recorrido guiado Experiencias: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Respiración consciente y contemplación de los espejos de agua.</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Pasos silenciosos y renovación energética.</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Movimiento dentro de ti.</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Flujo y movimiento </a:t>
            </a:r>
          </a:p>
          <a:p>
            <a:pPr algn="just" defTabSz="914062">
              <a:spcAft>
                <a:spcPts val="999"/>
              </a:spcAft>
              <a:defRPr/>
            </a:pPr>
            <a:r>
              <a:rPr lang="es-CO" sz="1280" b="1" dirty="0">
                <a:solidFill>
                  <a:prstClr val="black"/>
                </a:solidFill>
                <a:latin typeface="Arial"/>
                <a:cs typeface="Arial"/>
              </a:rPr>
              <a:t>3.Meditación guiada para la sanación con agua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Respiración consciente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Atención plena </a:t>
            </a:r>
          </a:p>
          <a:p>
            <a:pPr algn="just" defTabSz="914062">
              <a:spcAft>
                <a:spcPts val="999"/>
              </a:spcAft>
              <a:defRPr/>
            </a:pPr>
            <a:r>
              <a:rPr lang="es-CO" sz="1280" b="1" dirty="0">
                <a:solidFill>
                  <a:prstClr val="black"/>
                </a:solidFill>
                <a:latin typeface="Arial"/>
                <a:cs typeface="Arial"/>
              </a:rPr>
              <a:t>4.Retornando a la cotidianidad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Cierre de la actividad entrega del kit de Bienestar para vivir en armonía. </a:t>
            </a:r>
          </a:p>
          <a:p>
            <a:pPr algn="just" defTabSz="914062">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13314" name="Picture 2" descr="Es hora de reencontrarnos en Guatapé!">
            <a:extLst>
              <a:ext uri="{FF2B5EF4-FFF2-40B4-BE49-F238E27FC236}">
                <a16:creationId xmlns:a16="http://schemas.microsoft.com/office/drawing/2014/main" id="{33CF6573-5079-4A70-B11D-11E06AC6C3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5643" y="2406818"/>
            <a:ext cx="5267085" cy="35456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50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335668" y="891066"/>
            <a:ext cx="10896535" cy="5995296"/>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Generar experiencia en el que se experimente la respiración consciente como eje articulador para el descanso y el bienestar, disminuyendo los niveles de estrés a través de la gestión de los sentidos.</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Es una invitación a sumergirse en un espacio natural en el Parque la Estrella para vivir un momento de conexión con el mundo de los sentidos, siendo consciente del papel que estos juegan en bienestar mental y corporal de las personas, reduciendo los niveles de estrés. </a:t>
            </a:r>
          </a:p>
          <a:p>
            <a:pPr algn="just" defTabSz="914062">
              <a:lnSpc>
                <a:spcPct val="115000"/>
              </a:lnSpc>
              <a:spcAft>
                <a:spcPts val="999"/>
              </a:spcAft>
              <a:defRPr/>
            </a:pPr>
            <a:r>
              <a:rPr lang="es-CO" sz="1280" dirty="0">
                <a:solidFill>
                  <a:prstClr val="black"/>
                </a:solidFill>
                <a:latin typeface="Arial"/>
                <a:cs typeface="Arial"/>
              </a:rPr>
              <a:t>Esta experiencia permite hacer una pausa al ritmo acelerado de la vida, reconectando a los participantes con ellos mismos a través de un viaje en el que la naturaleza conseguirá que se detengan y tomen conciencia de lo que los rodea, para hacer su vida mejor, mediante un momento de conexión, en el que los sentidos, la respiración consciente y el mundo natural, procurarán el bienestar integral de la mente y el cuerpo.</a:t>
            </a:r>
          </a:p>
          <a:p>
            <a:pPr algn="just" defTabSz="914062">
              <a:lnSpc>
                <a:spcPct val="115000"/>
              </a:lnSpc>
              <a:spcAft>
                <a:spcPts val="999"/>
              </a:spcAft>
              <a:defRPr/>
            </a:pPr>
            <a:r>
              <a:rPr lang="es-CO" sz="1280" b="1" dirty="0">
                <a:solidFill>
                  <a:prstClr val="black"/>
                </a:solidFill>
                <a:latin typeface="Arial"/>
                <a:cs typeface="Arial"/>
              </a:rPr>
              <a:t>Incluye: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Kit de bienestar: masajeador en madera araña, carro masajeador en madera, bolsa de tela y souvenir (Capa Impermeable)</a:t>
            </a:r>
          </a:p>
          <a:p>
            <a:pPr algn="just" defTabSz="914062">
              <a:spcAft>
                <a:spcPts val="999"/>
              </a:spcAft>
              <a:defRPr/>
            </a:pPr>
            <a:r>
              <a:rPr lang="es-CO" sz="1280" b="1" dirty="0">
                <a:solidFill>
                  <a:prstClr val="black"/>
                </a:solidFill>
                <a:latin typeface="Arial"/>
                <a:cs typeface="Arial"/>
              </a:rPr>
              <a:t>No incluye: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Alimentación</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Transporte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Brazalete todo parque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Hidratación</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4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20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$1.364.000</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380998" y="226117"/>
            <a:ext cx="9458327" cy="593033"/>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453441" y="298033"/>
            <a:ext cx="9385884"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Viaje para la armonía a través de los sentidos – La Estrella</a:t>
            </a:r>
            <a:endParaRPr lang="es-ES_tradnl" sz="2560" b="1" dirty="0">
              <a:solidFill>
                <a:srgbClr val="EE2B7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3030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18208" y="248386"/>
            <a:ext cx="11056845" cy="6892656"/>
          </a:xfrm>
          <a:prstGeom prst="rect">
            <a:avLst/>
          </a:prstGeom>
          <a:noFill/>
        </p:spPr>
        <p:txBody>
          <a:bodyPr wrap="square">
            <a:spAutoFit/>
          </a:bodyPr>
          <a:lstStyle/>
          <a:p>
            <a:pPr algn="just" defTabSz="914062">
              <a:spcAft>
                <a:spcPts val="999"/>
              </a:spcAft>
              <a:defRPr/>
            </a:pPr>
            <a:r>
              <a:rPr lang="es-CO" sz="1280" b="1" dirty="0">
                <a:solidFill>
                  <a:prstClr val="black"/>
                </a:solidFill>
                <a:latin typeface="Arial"/>
                <a:cs typeface="Arial"/>
              </a:rPr>
              <a:t>Contenidos:</a:t>
            </a:r>
          </a:p>
          <a:p>
            <a:pPr algn="just" defTabSz="914062">
              <a:spcAft>
                <a:spcPts val="999"/>
              </a:spcAft>
              <a:defRPr/>
            </a:pPr>
            <a:r>
              <a:rPr lang="es-CO" sz="1280" b="1" dirty="0">
                <a:solidFill>
                  <a:prstClr val="black"/>
                </a:solidFill>
                <a:latin typeface="Arial"/>
                <a:cs typeface="Arial"/>
              </a:rPr>
              <a:t>1.Conexión Emocional.</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Encuadre general de la actividad como experiencia de viaje.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Calentamiento articular Honrar el noble silencio al caminar. </a:t>
            </a:r>
          </a:p>
          <a:p>
            <a:pPr marL="285750" indent="-285750" algn="just" defTabSz="914062">
              <a:spcAft>
                <a:spcPts val="999"/>
              </a:spcAft>
              <a:buFont typeface="Arial" panose="020B0604020202020204" pitchFamily="34" charset="0"/>
              <a:buChar char="•"/>
              <a:defRPr/>
            </a:pPr>
            <a:endParaRPr lang="es-CO" sz="1280" dirty="0">
              <a:solidFill>
                <a:prstClr val="black"/>
              </a:solidFill>
              <a:latin typeface="Arial"/>
              <a:cs typeface="Arial"/>
            </a:endParaRPr>
          </a:p>
          <a:p>
            <a:pPr algn="just" defTabSz="914062">
              <a:spcAft>
                <a:spcPts val="999"/>
              </a:spcAft>
              <a:defRPr/>
            </a:pPr>
            <a:r>
              <a:rPr lang="es-CO" sz="1280" b="1" dirty="0">
                <a:solidFill>
                  <a:prstClr val="black"/>
                </a:solidFill>
                <a:latin typeface="Arial"/>
                <a:cs typeface="Arial"/>
              </a:rPr>
              <a:t>2.Ingresando a la experiencia: “un viaje sensorial para el alma”.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El sonido de la armonía, la calma y el silencio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Contemplación del mundo natural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El tacto, sensación y bienestar.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El olfato como puerta a nuestro mundo emocional.</a:t>
            </a:r>
          </a:p>
          <a:p>
            <a:pPr algn="just" defTabSz="914062">
              <a:spcAft>
                <a:spcPts val="999"/>
              </a:spcAft>
              <a:defRPr/>
            </a:pPr>
            <a:r>
              <a:rPr lang="es-CO" sz="1280" b="1" dirty="0">
                <a:solidFill>
                  <a:prstClr val="black"/>
                </a:solidFill>
                <a:latin typeface="Arial"/>
                <a:cs typeface="Arial"/>
              </a:rPr>
              <a:t> </a:t>
            </a:r>
          </a:p>
          <a:p>
            <a:pPr algn="just" defTabSz="914062">
              <a:spcAft>
                <a:spcPts val="999"/>
              </a:spcAft>
              <a:defRPr/>
            </a:pPr>
            <a:r>
              <a:rPr lang="es-CO" sz="1280" b="1" dirty="0">
                <a:solidFill>
                  <a:prstClr val="black"/>
                </a:solidFill>
                <a:latin typeface="Arial"/>
                <a:cs typeface="Arial"/>
              </a:rPr>
              <a:t>3.Ceremonia del té.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Ritual de agradecimiento.</a:t>
            </a:r>
          </a:p>
          <a:p>
            <a:pPr algn="just" defTabSz="914062">
              <a:spcAft>
                <a:spcPts val="999"/>
              </a:spcAft>
              <a:defRPr/>
            </a:pPr>
            <a:endParaRPr lang="es-CO" sz="1280" b="1" dirty="0">
              <a:solidFill>
                <a:prstClr val="black"/>
              </a:solidFill>
              <a:latin typeface="Arial"/>
              <a:cs typeface="Arial"/>
            </a:endParaRPr>
          </a:p>
          <a:p>
            <a:pPr algn="just" defTabSz="914062">
              <a:spcAft>
                <a:spcPts val="999"/>
              </a:spcAft>
              <a:defRPr/>
            </a:pPr>
            <a:r>
              <a:rPr lang="es-CO" sz="1280" b="1" dirty="0">
                <a:solidFill>
                  <a:prstClr val="black"/>
                </a:solidFill>
                <a:latin typeface="Arial"/>
                <a:cs typeface="Arial"/>
              </a:rPr>
              <a:t>4.Retornando a la cotidianidad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Cierre de la actividad entrega del kit de Bienestar para vivir en armonía.</a:t>
            </a:r>
          </a:p>
          <a:p>
            <a:pPr algn="just" defTabSz="914062">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1026" name="Picture 2" descr="Parque Comfama La Estrella: un lugar para todos">
            <a:extLst>
              <a:ext uri="{FF2B5EF4-FFF2-40B4-BE49-F238E27FC236}">
                <a16:creationId xmlns:a16="http://schemas.microsoft.com/office/drawing/2014/main" id="{2CCFAB89-A0F1-47C8-86D8-9051859A9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523" y="939446"/>
            <a:ext cx="5863169" cy="39087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042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8156" y="1040125"/>
            <a:ext cx="10896535" cy="6882205"/>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La prestación se puede realizar en Parque Comfama Arví o Rionegro.</a:t>
            </a:r>
          </a:p>
          <a:p>
            <a:pPr algn="just" defTabSz="914062">
              <a:lnSpc>
                <a:spcPct val="115000"/>
              </a:lnSpc>
              <a:spcAft>
                <a:spcPts val="999"/>
              </a:spcAft>
              <a:defRPr/>
            </a:pPr>
            <a:r>
              <a:rPr lang="es-CO" sz="1280" b="1" dirty="0">
                <a:solidFill>
                  <a:prstClr val="black"/>
                </a:solidFill>
                <a:latin typeface="Arial"/>
                <a:cs typeface="Arial"/>
              </a:rPr>
              <a:t>Una invitación especial…</a:t>
            </a:r>
          </a:p>
          <a:p>
            <a:pPr algn="just" defTabSz="914062">
              <a:lnSpc>
                <a:spcPct val="115000"/>
              </a:lnSpc>
              <a:spcAft>
                <a:spcPts val="999"/>
              </a:spcAft>
              <a:defRPr/>
            </a:pPr>
            <a:r>
              <a:rPr lang="es-CO" sz="1280" dirty="0">
                <a:solidFill>
                  <a:prstClr val="black"/>
                </a:solidFill>
                <a:latin typeface="Arial"/>
                <a:cs typeface="Arial"/>
              </a:rPr>
              <a:t>La empresa deberá generar una campaña de expectativa motivando en la invitación (física o electrónica) al disfrute por una vida saludable y las buenas prácticas. (A cargo de la empresa).</a:t>
            </a:r>
          </a:p>
          <a:p>
            <a:pPr algn="just" defTabSz="914062">
              <a:lnSpc>
                <a:spcPct val="115000"/>
              </a:lnSpc>
              <a:spcAft>
                <a:spcPts val="999"/>
              </a:spcAft>
              <a:defRPr/>
            </a:pPr>
            <a:r>
              <a:rPr lang="es-CO" sz="1280" b="1" dirty="0">
                <a:solidFill>
                  <a:prstClr val="black"/>
                </a:solidFill>
                <a:latin typeface="Arial"/>
                <a:cs typeface="Arial"/>
              </a:rPr>
              <a:t>Un lugar de encuentro excepcional… </a:t>
            </a:r>
          </a:p>
          <a:p>
            <a:pPr algn="just" defTabSz="914062">
              <a:lnSpc>
                <a:spcPct val="115000"/>
              </a:lnSpc>
              <a:spcAft>
                <a:spcPts val="999"/>
              </a:spcAft>
              <a:defRPr/>
            </a:pPr>
            <a:r>
              <a:rPr lang="es-CO" sz="1280" dirty="0">
                <a:solidFill>
                  <a:prstClr val="black"/>
                </a:solidFill>
                <a:latin typeface="Arial"/>
                <a:cs typeface="Arial"/>
              </a:rPr>
              <a:t>Los invitados deberán llegar al parque Comfama elegido, a las 9:00 am con ropa cómoda. Allí serán recibidos con un desayuno muy nutritivo (Para esta actividad se debe llevar ropa deportiva y tenis).</a:t>
            </a:r>
          </a:p>
          <a:p>
            <a:pPr algn="just" defTabSz="914062">
              <a:lnSpc>
                <a:spcPct val="115000"/>
              </a:lnSpc>
              <a:spcAft>
                <a:spcPts val="999"/>
              </a:spcAft>
              <a:defRPr/>
            </a:pPr>
            <a:r>
              <a:rPr lang="es-CO" sz="1280" b="1" dirty="0">
                <a:solidFill>
                  <a:prstClr val="black"/>
                </a:solidFill>
                <a:latin typeface="Arial"/>
                <a:cs typeface="Arial"/>
              </a:rPr>
              <a:t>Un encuentro con el espíritu…</a:t>
            </a:r>
          </a:p>
          <a:p>
            <a:pPr algn="just" defTabSz="914062">
              <a:lnSpc>
                <a:spcPct val="115000"/>
              </a:lnSpc>
              <a:spcAft>
                <a:spcPts val="999"/>
              </a:spcAft>
              <a:defRPr/>
            </a:pPr>
            <a:r>
              <a:rPr lang="es-CO" sz="1280" dirty="0">
                <a:solidFill>
                  <a:prstClr val="black"/>
                </a:solidFill>
                <a:latin typeface="Arial"/>
                <a:cs typeface="Arial"/>
              </a:rPr>
              <a:t>Nuestros invitados encontrarán una zona verde (o un salón en caso de que llueva), con todos los elementos necesarios para disfrutar de 2 horas de relajación y encuentro con la naturaleza y consigo mismos, mediante una práctica de Yoga dirigida por profesionales.</a:t>
            </a:r>
          </a:p>
          <a:p>
            <a:pPr algn="just" defTabSz="914062">
              <a:lnSpc>
                <a:spcPct val="115000"/>
              </a:lnSpc>
              <a:spcAft>
                <a:spcPts val="999"/>
              </a:spcAft>
              <a:defRPr/>
            </a:pPr>
            <a:r>
              <a:rPr lang="es-CO" sz="1280" dirty="0">
                <a:solidFill>
                  <a:prstClr val="black"/>
                </a:solidFill>
                <a:latin typeface="Arial"/>
                <a:cs typeface="Arial"/>
              </a:rPr>
              <a:t>Al terminar serán orientados hacia el restaurante donde disfrutarán de un almuerzo, con una armonización musical que genere un ambiente especial para disfrutar de este momento y dar cierre a esta mañana de encuentro.</a:t>
            </a:r>
          </a:p>
          <a:p>
            <a:pPr algn="just" defTabSz="914062">
              <a:lnSpc>
                <a:spcPct val="115000"/>
              </a:lnSpc>
              <a:spcAft>
                <a:spcPts val="999"/>
              </a:spcAft>
              <a:defRPr/>
            </a:pPr>
            <a:r>
              <a:rPr lang="es-CO" sz="1280" b="1" dirty="0">
                <a:solidFill>
                  <a:prstClr val="black"/>
                </a:solidFill>
                <a:latin typeface="Arial"/>
                <a:cs typeface="Arial"/>
              </a:rPr>
              <a:t>Incluye:</a:t>
            </a:r>
          </a:p>
          <a:p>
            <a:pPr marL="285750" indent="-285750" algn="just" defTabSz="914062">
              <a:lnSpc>
                <a:spcPct val="115000"/>
              </a:lnSpc>
              <a:spcAft>
                <a:spcPts val="999"/>
              </a:spcAft>
              <a:buFont typeface="Arial" panose="020B0604020202020204" pitchFamily="34" charset="0"/>
              <a:buChar char="•"/>
              <a:defRPr/>
            </a:pPr>
            <a:r>
              <a:rPr lang="pt-BR" sz="1280" dirty="0" err="1">
                <a:solidFill>
                  <a:prstClr val="black"/>
                </a:solidFill>
                <a:latin typeface="Arial"/>
                <a:cs typeface="Arial"/>
              </a:rPr>
              <a:t>Ingreso</a:t>
            </a:r>
            <a:r>
              <a:rPr lang="pt-BR" sz="1280" dirty="0">
                <a:solidFill>
                  <a:prstClr val="black"/>
                </a:solidFill>
                <a:latin typeface="Arial"/>
                <a:cs typeface="Arial"/>
              </a:rPr>
              <a:t> a parque</a:t>
            </a:r>
          </a:p>
          <a:p>
            <a:pPr marL="285750" indent="-285750" algn="just" defTabSz="914062">
              <a:lnSpc>
                <a:spcPct val="115000"/>
              </a:lnSpc>
              <a:spcAft>
                <a:spcPts val="999"/>
              </a:spcAft>
              <a:buFont typeface="Arial" panose="020B0604020202020204" pitchFamily="34" charset="0"/>
              <a:buChar char="•"/>
              <a:defRPr/>
            </a:pPr>
            <a:r>
              <a:rPr lang="pt-BR" sz="1280" dirty="0" err="1">
                <a:solidFill>
                  <a:prstClr val="black"/>
                </a:solidFill>
                <a:latin typeface="Arial"/>
                <a:cs typeface="Arial"/>
              </a:rPr>
              <a:t>Refrigerio</a:t>
            </a:r>
            <a:r>
              <a:rPr lang="pt-BR" sz="1280" dirty="0">
                <a:solidFill>
                  <a:prstClr val="black"/>
                </a:solidFill>
                <a:latin typeface="Arial"/>
                <a:cs typeface="Arial"/>
              </a:rPr>
              <a:t> AM:</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4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30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2.201.800 </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521995" y="219125"/>
            <a:ext cx="4181475" cy="593033"/>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2080209" y="279489"/>
            <a:ext cx="9385884"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Encuentro con lo Natural</a:t>
            </a:r>
            <a:endParaRPr lang="es-ES_tradnl" sz="2560" b="1" dirty="0">
              <a:solidFill>
                <a:srgbClr val="EE2B7B"/>
              </a:solidFill>
              <a:latin typeface="Arial" panose="020B0604020202020204" pitchFamily="34" charset="0"/>
              <a:cs typeface="Arial" panose="020B0604020202020204" pitchFamily="34" charset="0"/>
            </a:endParaRPr>
          </a:p>
        </p:txBody>
      </p:sp>
      <p:pic>
        <p:nvPicPr>
          <p:cNvPr id="2050" name="Picture 2" descr="Naturaleza - Concepto, tipos, elementos e impacto ambiental">
            <a:extLst>
              <a:ext uri="{FF2B5EF4-FFF2-40B4-BE49-F238E27FC236}">
                <a16:creationId xmlns:a16="http://schemas.microsoft.com/office/drawing/2014/main" id="{43382380-9130-4C67-9AD1-0F45A7C51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7267" y="4863003"/>
            <a:ext cx="3609975" cy="1823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945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8156" y="1320197"/>
            <a:ext cx="11747422" cy="5463099"/>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Disfrutar de diferentes recorridos paisajísticos como opción para el sano aprovechamiento del tiempo libre.</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Recorridos por diversos sitios del territorio antioqueño con el propósito de disfrutar de los paisajes, conocer y aprender de la diversidad cultural, arquitectónica e histórica de los lugares visitados.</a:t>
            </a:r>
          </a:p>
          <a:p>
            <a:pPr algn="just" defTabSz="914062">
              <a:lnSpc>
                <a:spcPct val="115000"/>
              </a:lnSpc>
              <a:spcAft>
                <a:spcPts val="999"/>
              </a:spcAft>
              <a:defRPr/>
            </a:pPr>
            <a:r>
              <a:rPr lang="es-CO" sz="1280" dirty="0">
                <a:solidFill>
                  <a:prstClr val="black"/>
                </a:solidFill>
                <a:latin typeface="Arial"/>
                <a:cs typeface="Arial"/>
              </a:rPr>
              <a:t>El grado de dificultad de los recorridos es definido por las características del terreno, la duración del recorrido y la condición física de los caminantes.</a:t>
            </a:r>
          </a:p>
          <a:p>
            <a:pPr algn="just" defTabSz="914062">
              <a:lnSpc>
                <a:spcPct val="115000"/>
              </a:lnSpc>
              <a:spcAft>
                <a:spcPts val="999"/>
              </a:spcAft>
              <a:defRPr/>
            </a:pPr>
            <a:r>
              <a:rPr lang="es-CO" sz="1280" dirty="0">
                <a:solidFill>
                  <a:prstClr val="black"/>
                </a:solidFill>
                <a:latin typeface="Arial"/>
                <a:cs typeface="Arial"/>
              </a:rPr>
              <a:t>Un equipo de guías, entrenados y experto en la labor del senderismo será el cargado de llevar a los usuarios por esta maravillosa experiencia</a:t>
            </a:r>
          </a:p>
          <a:p>
            <a:pPr algn="just" defTabSz="914062">
              <a:lnSpc>
                <a:spcPct val="115000"/>
              </a:lnSpc>
              <a:spcAft>
                <a:spcPts val="999"/>
              </a:spcAft>
              <a:defRPr/>
            </a:pPr>
            <a:r>
              <a:rPr lang="es-CO" sz="1280" b="1" dirty="0">
                <a:solidFill>
                  <a:prstClr val="black"/>
                </a:solidFill>
                <a:latin typeface="Arial"/>
                <a:cs typeface="Arial"/>
              </a:rPr>
              <a:t>GRADO DIFICULTAD</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Caminadas Nivel 1 ó bajo - Distancia: hasta 8 kilómetros. - Terrenos: planos, vía carreteable, superficies regulares, senderos y caminos reales. - Altura: con ascensos y descensos hasta 200 metros sobre el nivel del mar. - Recomendadas para principiantes.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Caminadas Nivel 2 ó bajo medio - Distancia: hasta 10 kilómetros. - Terrenos: planos, vía carreteable, senderos y caminos reales con leves ascensos y descensos. - Altura: con ascensos y descensos hasta 300 metros sobre el nivel del mar. - Recomendadas para principiantes. </a:t>
            </a:r>
            <a:endParaRPr lang="es-CO" sz="1280" b="1" dirty="0">
              <a:solidFill>
                <a:prstClr val="black"/>
              </a:solidFill>
              <a:latin typeface="Arial"/>
              <a:cs typeface="Arial"/>
            </a:endParaRP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Caminadas Nivel 3 ó medio - Distancia: hasta 13 kilómetros. - Terrenos: planos, vía carreteable, senderos y caminos reales con ascensos y descensos, caminos estrechos e irregulares. - Altura: con ascensos y descensos hasta 400 metros sobre el nivel del mar. </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8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80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$2.632.000</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521995" y="449953"/>
            <a:ext cx="4181475" cy="593033"/>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1984960" y="503325"/>
            <a:ext cx="9385884"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Caminadas Ecológicas</a:t>
            </a:r>
            <a:endParaRPr lang="es-ES_tradnl" sz="2560" b="1" dirty="0">
              <a:solidFill>
                <a:srgbClr val="EE2B7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12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8156" y="339122"/>
            <a:ext cx="10896535" cy="3107902"/>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Contenido:</a:t>
            </a:r>
          </a:p>
          <a:p>
            <a:pPr algn="just" defTabSz="914062">
              <a:lnSpc>
                <a:spcPct val="115000"/>
              </a:lnSpc>
              <a:spcAft>
                <a:spcPts val="999"/>
              </a:spcAft>
              <a:defRPr/>
            </a:pPr>
            <a:r>
              <a:rPr lang="es-CO" sz="1280" b="1" dirty="0">
                <a:solidFill>
                  <a:prstClr val="black"/>
                </a:solidFill>
                <a:latin typeface="Arial"/>
                <a:cs typeface="Arial"/>
              </a:rPr>
              <a:t>Momento 1: </a:t>
            </a:r>
            <a:r>
              <a:rPr lang="es-CO" sz="1280" dirty="0">
                <a:solidFill>
                  <a:prstClr val="black"/>
                </a:solidFill>
                <a:latin typeface="Arial"/>
                <a:cs typeface="Arial"/>
              </a:rPr>
              <a:t>Bienvenida de los caminantes, verificación de lista de asistencia y recomendaciones generales.</a:t>
            </a:r>
            <a:endParaRPr lang="es-CO" sz="1280" b="1" dirty="0">
              <a:solidFill>
                <a:prstClr val="black"/>
              </a:solidFill>
              <a:latin typeface="Arial"/>
              <a:cs typeface="Arial"/>
            </a:endParaRPr>
          </a:p>
          <a:p>
            <a:pPr algn="just" defTabSz="914062">
              <a:lnSpc>
                <a:spcPct val="115000"/>
              </a:lnSpc>
              <a:spcAft>
                <a:spcPts val="999"/>
              </a:spcAft>
              <a:defRPr/>
            </a:pPr>
            <a:r>
              <a:rPr lang="es-CO" sz="1280" b="1" dirty="0">
                <a:solidFill>
                  <a:prstClr val="black"/>
                </a:solidFill>
                <a:latin typeface="Arial"/>
                <a:cs typeface="Arial"/>
              </a:rPr>
              <a:t>Momento 2: </a:t>
            </a:r>
            <a:r>
              <a:rPr lang="es-CO" sz="1280" dirty="0">
                <a:solidFill>
                  <a:prstClr val="black"/>
                </a:solidFill>
                <a:latin typeface="Arial"/>
                <a:cs typeface="Arial"/>
              </a:rPr>
              <a:t>Desplazamiento al lugar de la Caminada (Variable según la ruta, se calcula un tiempo promedio de 1.50 horas, determinado por estudio de desplazamiento según rutas de portafolio). Durante el recorrido, se realiza una parada para desayuno de los participantes.</a:t>
            </a:r>
          </a:p>
          <a:p>
            <a:pPr algn="just" defTabSz="914062">
              <a:lnSpc>
                <a:spcPct val="115000"/>
              </a:lnSpc>
              <a:spcAft>
                <a:spcPts val="999"/>
              </a:spcAft>
              <a:defRPr/>
            </a:pPr>
            <a:r>
              <a:rPr lang="es-CO" sz="1280" b="1" dirty="0">
                <a:solidFill>
                  <a:prstClr val="black"/>
                </a:solidFill>
                <a:latin typeface="Arial"/>
                <a:cs typeface="Arial"/>
              </a:rPr>
              <a:t>Momento 3: </a:t>
            </a:r>
            <a:r>
              <a:rPr lang="es-CO" sz="1280" dirty="0">
                <a:solidFill>
                  <a:prstClr val="black"/>
                </a:solidFill>
                <a:latin typeface="Arial"/>
                <a:cs typeface="Arial"/>
              </a:rPr>
              <a:t>Ejercicios de calentamiento, entrega e interpretación del mapa e inicio del recorrido, se realizan actividades que amenicen los recorridos de acuerdo con la temática y contexto de la caminada. Para finalizar se realizan  ejercicios de estiramiento.</a:t>
            </a:r>
          </a:p>
          <a:p>
            <a:pPr algn="just" defTabSz="914062">
              <a:lnSpc>
                <a:spcPct val="115000"/>
              </a:lnSpc>
              <a:spcAft>
                <a:spcPts val="999"/>
              </a:spcAft>
              <a:defRPr/>
            </a:pPr>
            <a:r>
              <a:rPr lang="es-CO" sz="1280" b="1" dirty="0">
                <a:solidFill>
                  <a:prstClr val="black"/>
                </a:solidFill>
                <a:latin typeface="Arial"/>
                <a:cs typeface="Arial"/>
              </a:rPr>
              <a:t>Momento 4: </a:t>
            </a:r>
            <a:r>
              <a:rPr lang="es-CO" sz="1280" dirty="0">
                <a:solidFill>
                  <a:prstClr val="black"/>
                </a:solidFill>
                <a:latin typeface="Arial"/>
                <a:cs typeface="Arial"/>
              </a:rPr>
              <a:t>Desplazamiento al sitio de encuentro inicial (Variable según la ruta se calcula un tiempo promedio de 1.50 horas, determinado por estudio de desplazamiento según rutas de portafolio).  Ejercicios de estiramiento para garantizar la vuelta a la calma.</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4098" name="Picture 2" descr="CAMINATAS ECOLÓGICAS : Aventura Extrema Suesca : Viajando por Colombia :  RNT: 47927 - contacto@aventura-extrema.com - Llamanos: 312 596 90 65 :">
            <a:extLst>
              <a:ext uri="{FF2B5EF4-FFF2-40B4-BE49-F238E27FC236}">
                <a16:creationId xmlns:a16="http://schemas.microsoft.com/office/drawing/2014/main" id="{4A9725DC-6DC0-4C52-A01E-19CD3AC259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3288048"/>
            <a:ext cx="4352925" cy="2901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1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8156" y="1186847"/>
            <a:ext cx="11747422" cy="4931350"/>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Integrar a los equipos de trabajo y familias mediante un día de campo en los parques Comfama, que les permitirá conectarse con la naturaleza, relajarse, respirar aire puro, disfrutar de una rica comida y a la vez divertirse.</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Nos vamos de picnic es una experiencia a campo abierto, que permite a los participantes: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Conectar con su niño interior.</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Explorar diferentes actividades de contacto con la naturaleza.</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Ser creativos en la decoración de tu espacio para disfrutar de un gran día de campo.</a:t>
            </a:r>
          </a:p>
          <a:p>
            <a:pPr algn="just" defTabSz="914062">
              <a:spcAft>
                <a:spcPts val="999"/>
              </a:spcAft>
              <a:defRPr/>
            </a:pPr>
            <a:r>
              <a:rPr lang="es-CO" sz="1280" b="1" dirty="0">
                <a:solidFill>
                  <a:prstClr val="black"/>
                </a:solidFill>
                <a:latin typeface="Arial"/>
                <a:cs typeface="Arial"/>
              </a:rPr>
              <a:t>Lugar de prestación:</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Arvi</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Rionegro</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Copacabana</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8 horas</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50 personas</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$4.720.000</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469607" y="454666"/>
            <a:ext cx="5505450" cy="486288"/>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1594435" y="419513"/>
            <a:ext cx="9385884"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Nos vamos de Picnic</a:t>
            </a:r>
            <a:endParaRPr lang="es-ES_tradnl" sz="2560" b="1" dirty="0">
              <a:solidFill>
                <a:srgbClr val="EE2B7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7042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08910" y="386747"/>
            <a:ext cx="11747422" cy="3581365"/>
          </a:xfrm>
          <a:prstGeom prst="rect">
            <a:avLst/>
          </a:prstGeom>
          <a:noFill/>
        </p:spPr>
        <p:txBody>
          <a:bodyPr wrap="square">
            <a:spAutoFit/>
          </a:bodyPr>
          <a:lstStyle/>
          <a:p>
            <a:pPr algn="just" defTabSz="914062">
              <a:spcAft>
                <a:spcPts val="999"/>
              </a:spcAft>
              <a:defRPr/>
            </a:pPr>
            <a:r>
              <a:rPr lang="es-CO" sz="1280" b="1" dirty="0">
                <a:solidFill>
                  <a:prstClr val="black"/>
                </a:solidFill>
                <a:latin typeface="Arial"/>
                <a:cs typeface="Arial"/>
              </a:rPr>
              <a:t>Incluye: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Brazalete todo parque para uso ilimitado de atracciones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Amplificación de sonido pequeño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Actividades recreativas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Decoración con banderines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Kit picnic (bolso mantel) para cada 4 personas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Refrigerio AM</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Almuerzo</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Materiales de decoración para la actividad de las familias (papel globo, marcadores, papel Kraft, banderines, canasto con flores artificiales). </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3" name="Imagen 2">
            <a:extLst>
              <a:ext uri="{FF2B5EF4-FFF2-40B4-BE49-F238E27FC236}">
                <a16:creationId xmlns:a16="http://schemas.microsoft.com/office/drawing/2014/main" id="{40ACD570-5141-428E-92A4-AA9D206D69FE}"/>
              </a:ext>
            </a:extLst>
          </p:cNvPr>
          <p:cNvPicPr>
            <a:picLocks noChangeAspect="1"/>
          </p:cNvPicPr>
          <p:nvPr/>
        </p:nvPicPr>
        <p:blipFill>
          <a:blip r:embed="rId4"/>
          <a:stretch>
            <a:fillRect/>
          </a:stretch>
        </p:blipFill>
        <p:spPr>
          <a:xfrm>
            <a:off x="4305300" y="3666389"/>
            <a:ext cx="2943225" cy="29432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0936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9668F1B-4C42-DA4D-A25E-865516ED4A44}"/>
              </a:ext>
            </a:extLst>
          </p:cNvPr>
          <p:cNvSpPr/>
          <p:nvPr/>
        </p:nvSpPr>
        <p:spPr>
          <a:xfrm>
            <a:off x="4114120" y="3121808"/>
            <a:ext cx="6911808" cy="1996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1219010">
              <a:lnSpc>
                <a:spcPct val="107000"/>
              </a:lnSpc>
              <a:spcAft>
                <a:spcPts val="853"/>
              </a:spcAft>
            </a:pPr>
            <a:r>
              <a:rPr lang="es-ES_tradnl" sz="1706" dirty="0">
                <a:solidFill>
                  <a:prstClr val="black"/>
                </a:solidFill>
                <a:latin typeface="Arial" panose="020B0604020202020204" pitchFamily="34" charset="0"/>
                <a:ea typeface="Calibri" panose="020F0502020204030204" pitchFamily="34" charset="0"/>
                <a:cs typeface="Arial" panose="020B0604020202020204" pitchFamily="34" charset="0"/>
              </a:rPr>
              <a:t>Desarrollamos programas, servicios y oportunidades para que los trabajadores de Antioquia y sus familias construyan </a:t>
            </a:r>
            <a:r>
              <a:rPr lang="es-ES_tradnl" sz="1706" b="1" dirty="0">
                <a:solidFill>
                  <a:prstClr val="black"/>
                </a:solidFill>
                <a:latin typeface="Arial" panose="020B0604020202020204" pitchFamily="34" charset="0"/>
                <a:ea typeface="Calibri" panose="020F0502020204030204" pitchFamily="34" charset="0"/>
                <a:cs typeface="Arial" panose="020B0604020202020204" pitchFamily="34" charset="0"/>
              </a:rPr>
              <a:t>una ruta de cuidado y progreso </a:t>
            </a:r>
            <a:r>
              <a:rPr lang="es-ES_tradnl" sz="1706" dirty="0">
                <a:solidFill>
                  <a:prstClr val="black"/>
                </a:solidFill>
                <a:latin typeface="Arial" panose="020B0604020202020204" pitchFamily="34" charset="0"/>
                <a:ea typeface="Calibri" panose="020F0502020204030204" pitchFamily="34" charset="0"/>
                <a:cs typeface="Arial" panose="020B0604020202020204" pitchFamily="34" charset="0"/>
              </a:rPr>
              <a:t>con salud, bienestar, educación, hábitat de calidad, cultura, posibilidades en empleo y emprendimiento, acceso a servicios financieros y al viaje como expresión de la vida. </a:t>
            </a:r>
            <a:r>
              <a:rPr lang="es-CO" sz="1706" b="1" dirty="0">
                <a:solidFill>
                  <a:prstClr val="black"/>
                </a:solidFill>
                <a:latin typeface="Arial" panose="020B0604020202020204" pitchFamily="34" charset="0"/>
                <a:cs typeface="Arial" panose="020B0604020202020204" pitchFamily="34" charset="0"/>
              </a:rPr>
              <a:t>Queremos que las personas sueñen, se conecten y tracen su futuro con libertad, alcanzando su realización plena.</a:t>
            </a:r>
            <a:endParaRPr lang="es-CO" sz="1920" b="1"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a:extLst>
              <a:ext uri="{FF2B5EF4-FFF2-40B4-BE49-F238E27FC236}">
                <a16:creationId xmlns:a16="http://schemas.microsoft.com/office/drawing/2014/main" id="{37ABBA73-C8AB-4644-891F-4160B966EA7C}"/>
              </a:ext>
            </a:extLst>
          </p:cNvPr>
          <p:cNvSpPr/>
          <p:nvPr/>
        </p:nvSpPr>
        <p:spPr>
          <a:xfrm>
            <a:off x="4329340" y="2353521"/>
            <a:ext cx="3317172" cy="485576"/>
          </a:xfrm>
          <a:prstGeom prst="rect">
            <a:avLst/>
          </a:prstGeom>
          <a:noFill/>
          <a:ln>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lIns="121847" tIns="60923" rIns="121847" bIns="60923" rtlCol="0" anchor="ctr"/>
          <a:lstStyle/>
          <a:p>
            <a:pPr algn="ctr" defTabSz="1219236" hangingPunct="0">
              <a:defRPr/>
            </a:pPr>
            <a:r>
              <a:rPr lang="es-ES_tradnl" sz="2346" b="1" kern="0" dirty="0">
                <a:solidFill>
                  <a:srgbClr val="EE2B7B"/>
                </a:solidFill>
                <a:latin typeface="Arial" panose="020B0604020202020204" pitchFamily="34" charset="0"/>
                <a:cs typeface="Arial" panose="020B0604020202020204" pitchFamily="34" charset="0"/>
                <a:sym typeface="Calibri"/>
              </a:rPr>
              <a:t>¿Cómo lo hacemos?</a:t>
            </a:r>
          </a:p>
        </p:txBody>
      </p:sp>
    </p:spTree>
    <p:extLst>
      <p:ext uri="{BB962C8B-B14F-4D97-AF65-F5344CB8AC3E}">
        <p14:creationId xmlns:p14="http://schemas.microsoft.com/office/powerpoint/2010/main" val="251202349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78156" y="1186847"/>
            <a:ext cx="11747422" cy="5206618"/>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Compartir al calor de una parrilla, selectos ingredientes, un mágico escenario y una excelente compañía, son los componentes perfectos para comenzar con un viaje lleno de sabores, de olores que exaltan los sentidos y generan bienestar.</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Es en un destino mágico donde podrás desarrollar, compartir y poner a prueba tus habilidades culinarias, la construcción en conjunto y el disfrute como elemento primordial en los espacios de ocio y sano esparcimiento.</a:t>
            </a:r>
          </a:p>
          <a:p>
            <a:pPr algn="just" defTabSz="914062">
              <a:lnSpc>
                <a:spcPct val="115000"/>
              </a:lnSpc>
              <a:spcAft>
                <a:spcPts val="999"/>
              </a:spcAft>
              <a:defRPr/>
            </a:pPr>
            <a:r>
              <a:rPr lang="es-CO" sz="1280" dirty="0">
                <a:solidFill>
                  <a:prstClr val="black"/>
                </a:solidFill>
                <a:latin typeface="Arial"/>
                <a:cs typeface="Arial"/>
              </a:rPr>
              <a:t>Este camino del sabor comienza cuando arriban al parque y se toman energías suficientes (refrigerio) para recibir en equipo todas las instrucciones de esta maravillosa aventura, nombrando su grupo, seleccionando a su líder, creando cánticos para luego disponerse a vivir un ritual de sabor con la preparación del asado. Pero también recorre caminos, encuentra pistas y supera las pruebas en la caminada por los senderos del bosque que premia a los mejores observadores.</a:t>
            </a:r>
          </a:p>
          <a:p>
            <a:pPr algn="just" defTabSz="914062">
              <a:lnSpc>
                <a:spcPct val="115000"/>
              </a:lnSpc>
              <a:spcAft>
                <a:spcPts val="999"/>
              </a:spcAft>
              <a:defRPr/>
            </a:pPr>
            <a:r>
              <a:rPr lang="es-CO" sz="1280" dirty="0">
                <a:solidFill>
                  <a:prstClr val="black"/>
                </a:solidFill>
                <a:latin typeface="Arial"/>
                <a:cs typeface="Arial"/>
              </a:rPr>
              <a:t>Un ritual de alegría y sabor será el cierre de estas dos experiencias con una presentación de los platos preparados y el resultado del recorrido por los caminos del bosque.</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Senderos ecológicos con Fauna Silvestre.</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Muelles de pesca.</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Kayak.</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Bicicletas acuáticas.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Barcos encallados.</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469607" y="454666"/>
            <a:ext cx="5902618" cy="486287"/>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1346785" y="454665"/>
            <a:ext cx="9385884"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Cocina alrededor del fuego- Asados</a:t>
            </a:r>
            <a:endParaRPr lang="es-ES_tradnl" sz="2560" b="1" dirty="0">
              <a:solidFill>
                <a:srgbClr val="EE2B7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0028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08910" y="386747"/>
            <a:ext cx="11747422" cy="4191917"/>
          </a:xfrm>
          <a:prstGeom prst="rect">
            <a:avLst/>
          </a:prstGeom>
          <a:noFill/>
        </p:spPr>
        <p:txBody>
          <a:bodyPr wrap="square">
            <a:spAutoFit/>
          </a:bodyPr>
          <a:lstStyle/>
          <a:p>
            <a:pPr algn="just" defTabSz="914062">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9 horas</a:t>
            </a:r>
          </a:p>
          <a:p>
            <a:pPr algn="just" defTabSz="914062">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De 24 a 30 personas y de 37 a 50 personas (Se permite hasta máximo 60 personas, es decir, 10 personas adicionales al grupo de 50). </a:t>
            </a:r>
          </a:p>
          <a:p>
            <a:pPr algn="just" defTabSz="914062">
              <a:spcAft>
                <a:spcPts val="999"/>
              </a:spcAft>
              <a:defRPr/>
            </a:pPr>
            <a:r>
              <a:rPr lang="es-CO" sz="1280" dirty="0">
                <a:solidFill>
                  <a:prstClr val="black"/>
                </a:solidFill>
                <a:latin typeface="Arial"/>
                <a:cs typeface="Arial"/>
              </a:rPr>
              <a:t>Cada equipo será conformado por 7 personas.</a:t>
            </a:r>
          </a:p>
          <a:p>
            <a:pPr algn="just" defTabSz="914062">
              <a:spcAft>
                <a:spcPts val="999"/>
              </a:spcAft>
              <a:defRPr/>
            </a:pPr>
            <a:r>
              <a:rPr lang="es-CO" sz="1280" b="1" dirty="0">
                <a:solidFill>
                  <a:prstClr val="black"/>
                </a:solidFill>
                <a:latin typeface="Arial"/>
                <a:cs typeface="Arial"/>
              </a:rPr>
              <a:t>Inversión: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Grupo 30 personas: $3.513.000</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Grupo 50 personas: $4.860.000</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Persona adicional: $66.100</a:t>
            </a:r>
          </a:p>
          <a:p>
            <a:pPr algn="just" defTabSz="914062">
              <a:spcAft>
                <a:spcPts val="999"/>
              </a:spcAft>
              <a:defRPr/>
            </a:pPr>
            <a:r>
              <a:rPr lang="es-CO" sz="1280" b="1" dirty="0">
                <a:solidFill>
                  <a:prstClr val="black"/>
                </a:solidFill>
                <a:latin typeface="Arial"/>
                <a:cs typeface="Arial"/>
              </a:rPr>
              <a:t>Incluye: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Brazalete TODO PARQUE.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Asadores.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Refrigerio AM:</a:t>
            </a:r>
          </a:p>
          <a:p>
            <a:pPr algn="just" defTabSz="914062">
              <a:spcAft>
                <a:spcPts val="999"/>
              </a:spcAft>
              <a:defRPr/>
            </a:pPr>
            <a:endParaRPr lang="es-CO" sz="1280" dirty="0">
              <a:solidFill>
                <a:prstClr val="black"/>
              </a:solidFill>
              <a:latin typeface="Arial"/>
              <a:cs typeface="Arial"/>
            </a:endParaRPr>
          </a:p>
          <a:p>
            <a:pPr algn="just" defTabSz="914062">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Tree>
    <p:extLst>
      <p:ext uri="{BB962C8B-B14F-4D97-AF65-F5344CB8AC3E}">
        <p14:creationId xmlns:p14="http://schemas.microsoft.com/office/powerpoint/2010/main" val="1883375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08910" y="386747"/>
            <a:ext cx="11747422" cy="7118872"/>
          </a:xfrm>
          <a:prstGeom prst="rect">
            <a:avLst/>
          </a:prstGeom>
          <a:noFill/>
        </p:spPr>
        <p:txBody>
          <a:bodyPr wrap="square">
            <a:spAutoFit/>
          </a:bodyPr>
          <a:lstStyle/>
          <a:p>
            <a:pPr marL="285750" indent="-285750" algn="just" defTabSz="914062">
              <a:spcAft>
                <a:spcPts val="999"/>
              </a:spcAft>
              <a:buFont typeface="Arial" panose="020B0604020202020204" pitchFamily="34" charset="0"/>
              <a:buChar char="•"/>
              <a:defRPr/>
            </a:pPr>
            <a:r>
              <a:rPr lang="es-CO" sz="1280" b="1" dirty="0">
                <a:solidFill>
                  <a:prstClr val="black"/>
                </a:solidFill>
                <a:latin typeface="Arial"/>
                <a:cs typeface="Arial"/>
              </a:rPr>
              <a:t>Kit de Asados: 1 canasta que contiene</a:t>
            </a:r>
          </a:p>
          <a:p>
            <a:pPr algn="just" defTabSz="914062">
              <a:spcAft>
                <a:spcPts val="999"/>
              </a:spcAft>
              <a:defRPr/>
            </a:pPr>
            <a:r>
              <a:rPr lang="es-CO" sz="1280" dirty="0">
                <a:solidFill>
                  <a:prstClr val="black"/>
                </a:solidFill>
                <a:latin typeface="Arial"/>
                <a:cs typeface="Arial"/>
              </a:rPr>
              <a:t>Porciones de carne de res de 125 gr. – empacada al vacío.</a:t>
            </a:r>
          </a:p>
          <a:p>
            <a:pPr algn="just" defTabSz="914062">
              <a:spcAft>
                <a:spcPts val="999"/>
              </a:spcAft>
              <a:defRPr/>
            </a:pPr>
            <a:r>
              <a:rPr lang="es-CO" sz="1280" dirty="0">
                <a:solidFill>
                  <a:prstClr val="black"/>
                </a:solidFill>
                <a:latin typeface="Arial"/>
                <a:cs typeface="Arial"/>
              </a:rPr>
              <a:t>Porciones de carne de cerdo de 125 gr. – empacada al vacío.</a:t>
            </a:r>
          </a:p>
          <a:p>
            <a:pPr algn="just" defTabSz="914062">
              <a:spcAft>
                <a:spcPts val="999"/>
              </a:spcAft>
              <a:defRPr/>
            </a:pPr>
            <a:r>
              <a:rPr lang="es-CO" sz="1280" dirty="0">
                <a:solidFill>
                  <a:prstClr val="black"/>
                </a:solidFill>
                <a:latin typeface="Arial"/>
                <a:cs typeface="Arial"/>
              </a:rPr>
              <a:t>Chorizos caseros – empacado al vacío.</a:t>
            </a:r>
          </a:p>
          <a:p>
            <a:pPr algn="just" defTabSz="914062">
              <a:spcAft>
                <a:spcPts val="999"/>
              </a:spcAft>
              <a:defRPr/>
            </a:pPr>
            <a:r>
              <a:rPr lang="es-CO" sz="1280" dirty="0">
                <a:solidFill>
                  <a:prstClr val="black"/>
                </a:solidFill>
                <a:latin typeface="Arial"/>
                <a:cs typeface="Arial"/>
              </a:rPr>
              <a:t>Porciones de papa (2 papas por porción).</a:t>
            </a:r>
          </a:p>
          <a:p>
            <a:pPr algn="just" defTabSz="914062">
              <a:spcAft>
                <a:spcPts val="999"/>
              </a:spcAft>
              <a:defRPr/>
            </a:pPr>
            <a:r>
              <a:rPr lang="es-CO" sz="1280" dirty="0">
                <a:solidFill>
                  <a:prstClr val="black"/>
                </a:solidFill>
                <a:latin typeface="Arial"/>
                <a:cs typeface="Arial"/>
              </a:rPr>
              <a:t>Porciones de mazorca.</a:t>
            </a:r>
          </a:p>
          <a:p>
            <a:pPr algn="just" defTabSz="914062">
              <a:spcAft>
                <a:spcPts val="999"/>
              </a:spcAft>
              <a:defRPr/>
            </a:pPr>
            <a:r>
              <a:rPr lang="es-CO" sz="1280" dirty="0">
                <a:solidFill>
                  <a:prstClr val="black"/>
                </a:solidFill>
                <a:latin typeface="Arial"/>
                <a:cs typeface="Arial"/>
              </a:rPr>
              <a:t>Porciones de ensalada.</a:t>
            </a:r>
          </a:p>
          <a:p>
            <a:pPr algn="just" defTabSz="914062">
              <a:spcAft>
                <a:spcPts val="999"/>
              </a:spcAft>
              <a:defRPr/>
            </a:pPr>
            <a:r>
              <a:rPr lang="es-CO" sz="1280" dirty="0">
                <a:solidFill>
                  <a:prstClr val="black"/>
                </a:solidFill>
                <a:latin typeface="Arial"/>
                <a:cs typeface="Arial"/>
              </a:rPr>
              <a:t>Arepas redondas.</a:t>
            </a:r>
          </a:p>
          <a:p>
            <a:pPr algn="just" defTabSz="914062">
              <a:spcAft>
                <a:spcPts val="999"/>
              </a:spcAft>
              <a:defRPr/>
            </a:pPr>
            <a:r>
              <a:rPr lang="es-CO" sz="1280" dirty="0">
                <a:solidFill>
                  <a:prstClr val="black"/>
                </a:solidFill>
                <a:latin typeface="Arial"/>
                <a:cs typeface="Arial"/>
              </a:rPr>
              <a:t>2 gaseosas 2 litros y medio. </a:t>
            </a:r>
          </a:p>
          <a:p>
            <a:pPr algn="just" defTabSz="914062">
              <a:spcAft>
                <a:spcPts val="999"/>
              </a:spcAft>
              <a:defRPr/>
            </a:pPr>
            <a:r>
              <a:rPr lang="es-CO" sz="1280" dirty="0">
                <a:solidFill>
                  <a:prstClr val="black"/>
                </a:solidFill>
                <a:latin typeface="Arial"/>
                <a:cs typeface="Arial"/>
              </a:rPr>
              <a:t>Desechables.</a:t>
            </a:r>
          </a:p>
          <a:p>
            <a:pPr algn="just" defTabSz="914062">
              <a:spcAft>
                <a:spcPts val="999"/>
              </a:spcAft>
              <a:defRPr/>
            </a:pPr>
            <a:r>
              <a:rPr lang="es-CO" sz="1280" dirty="0">
                <a:solidFill>
                  <a:prstClr val="black"/>
                </a:solidFill>
                <a:latin typeface="Arial"/>
                <a:cs typeface="Arial"/>
              </a:rPr>
              <a:t>Servilletas.</a:t>
            </a:r>
          </a:p>
          <a:p>
            <a:pPr algn="just" defTabSz="914062">
              <a:spcAft>
                <a:spcPts val="999"/>
              </a:spcAft>
              <a:defRPr/>
            </a:pPr>
            <a:r>
              <a:rPr lang="es-CO" sz="1280" dirty="0">
                <a:solidFill>
                  <a:prstClr val="black"/>
                </a:solidFill>
                <a:latin typeface="Arial"/>
                <a:cs typeface="Arial"/>
              </a:rPr>
              <a:t>1 salero.</a:t>
            </a:r>
          </a:p>
          <a:p>
            <a:pPr algn="just" defTabSz="914062">
              <a:spcAft>
                <a:spcPts val="999"/>
              </a:spcAft>
              <a:defRPr/>
            </a:pPr>
            <a:r>
              <a:rPr lang="es-CO" sz="1280" dirty="0">
                <a:solidFill>
                  <a:prstClr val="black"/>
                </a:solidFill>
                <a:latin typeface="Arial"/>
                <a:cs typeface="Arial"/>
              </a:rPr>
              <a:t>1 Candela.</a:t>
            </a:r>
          </a:p>
          <a:p>
            <a:pPr algn="just" defTabSz="914062">
              <a:spcAft>
                <a:spcPts val="999"/>
              </a:spcAft>
              <a:defRPr/>
            </a:pPr>
            <a:r>
              <a:rPr lang="es-CO" sz="1280" dirty="0">
                <a:solidFill>
                  <a:prstClr val="black"/>
                </a:solidFill>
                <a:latin typeface="Arial"/>
                <a:cs typeface="Arial"/>
              </a:rPr>
              <a:t>½ bolsa de carbón.</a:t>
            </a:r>
          </a:p>
          <a:p>
            <a:pPr algn="just" defTabSz="914062">
              <a:spcAft>
                <a:spcPts val="999"/>
              </a:spcAft>
              <a:defRPr/>
            </a:pPr>
            <a:r>
              <a:rPr lang="es-CO" sz="1280" dirty="0">
                <a:solidFill>
                  <a:prstClr val="black"/>
                </a:solidFill>
                <a:latin typeface="Arial"/>
                <a:cs typeface="Arial"/>
              </a:rPr>
              <a:t>Mantequillas personales.</a:t>
            </a:r>
          </a:p>
          <a:p>
            <a:pPr algn="just" defTabSz="914062">
              <a:spcAft>
                <a:spcPts val="999"/>
              </a:spcAft>
              <a:defRPr/>
            </a:pPr>
            <a:r>
              <a:rPr lang="es-CO" sz="1280" dirty="0">
                <a:solidFill>
                  <a:prstClr val="black"/>
                </a:solidFill>
                <a:latin typeface="Arial"/>
                <a:cs typeface="Arial"/>
              </a:rPr>
              <a:t>Palos de chuzo.</a:t>
            </a:r>
          </a:p>
          <a:p>
            <a:pPr algn="just" defTabSz="914062">
              <a:spcAft>
                <a:spcPts val="999"/>
              </a:spcAft>
              <a:defRPr/>
            </a:pPr>
            <a:r>
              <a:rPr lang="es-CO" sz="1280" dirty="0">
                <a:solidFill>
                  <a:prstClr val="black"/>
                </a:solidFill>
                <a:latin typeface="Arial"/>
                <a:cs typeface="Arial"/>
              </a:rPr>
              <a:t>1 recipiente de plástico. </a:t>
            </a:r>
          </a:p>
          <a:p>
            <a:pPr algn="just" defTabSz="914062">
              <a:spcAft>
                <a:spcPts val="999"/>
              </a:spcAft>
              <a:defRPr/>
            </a:pPr>
            <a:r>
              <a:rPr lang="es-CO" sz="1280" dirty="0">
                <a:solidFill>
                  <a:prstClr val="black"/>
                </a:solidFill>
                <a:latin typeface="Arial"/>
                <a:cs typeface="Arial"/>
              </a:rPr>
              <a:t>Componente recreativo.</a:t>
            </a:r>
          </a:p>
          <a:p>
            <a:pPr algn="just" defTabSz="914062">
              <a:spcAft>
                <a:spcPts val="999"/>
              </a:spcAft>
              <a:defRPr/>
            </a:pPr>
            <a:r>
              <a:rPr lang="es-CO" sz="1280" dirty="0">
                <a:solidFill>
                  <a:prstClr val="black"/>
                </a:solidFill>
                <a:latin typeface="Arial"/>
                <a:cs typeface="Arial"/>
              </a:rPr>
              <a:t>Animador (medio día).</a:t>
            </a:r>
          </a:p>
          <a:p>
            <a:pPr algn="just" defTabSz="914062">
              <a:spcAft>
                <a:spcPts val="999"/>
              </a:spcAft>
              <a:defRPr/>
            </a:pPr>
            <a:r>
              <a:rPr lang="es-CO" sz="1280" dirty="0">
                <a:solidFill>
                  <a:prstClr val="black"/>
                </a:solidFill>
                <a:latin typeface="Arial"/>
                <a:cs typeface="Arial"/>
              </a:rPr>
              <a:t>Decoración para cada asadero (dentro del concurso).</a:t>
            </a:r>
          </a:p>
          <a:p>
            <a:pPr algn="just" defTabSz="914062">
              <a:spcAft>
                <a:spcPts val="999"/>
              </a:spcAft>
              <a:defRPr/>
            </a:pPr>
            <a:endParaRPr lang="es-CO" sz="1280" dirty="0">
              <a:solidFill>
                <a:prstClr val="black"/>
              </a:solidFill>
              <a:latin typeface="Arial"/>
              <a:cs typeface="Arial"/>
            </a:endParaRPr>
          </a:p>
          <a:p>
            <a:pPr algn="just" defTabSz="914062">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6146" name="Picture 2" descr="Elementos indispensables para un asado perfecto – SAL ROCHE">
            <a:extLst>
              <a:ext uri="{FF2B5EF4-FFF2-40B4-BE49-F238E27FC236}">
                <a16:creationId xmlns:a16="http://schemas.microsoft.com/office/drawing/2014/main" id="{C064BC0F-6D54-4EA7-817B-C578C11AA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286" y="1409185"/>
            <a:ext cx="6204314" cy="4048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1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08910" y="1196372"/>
            <a:ext cx="11747422" cy="4821897"/>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Celebrar juntos, nutrir la mente con nuevas experiencias, cosechar relaciones de calidad y encontrarse en familia o con amigos le otorgan un significado trascendente a la vida.</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Te invitamos a sumergirte en la tradición de la comida colombiana, aprendiendo, recordando y reconociendo todos los ingredientes que tiene un sancocho. Este alimento preparado con carnes, tubérculos, verduras y condimentos tiene sus orígenes en el cocido español o en los estofados irlandeses, daneses, alemanes o franceses. El sancocho es uno de los platos más típicos de la gastronomía colombiana propuesto en distintas ocasiones como plato nacional preparado en más de 193 localidades del país.</a:t>
            </a:r>
          </a:p>
          <a:p>
            <a:pPr algn="just" defTabSz="914062">
              <a:lnSpc>
                <a:spcPct val="115000"/>
              </a:lnSpc>
              <a:spcAft>
                <a:spcPts val="999"/>
              </a:spcAft>
              <a:defRPr/>
            </a:pPr>
            <a:r>
              <a:rPr lang="es-CO" sz="1280" dirty="0">
                <a:solidFill>
                  <a:prstClr val="black"/>
                </a:solidFill>
                <a:latin typeface="Arial"/>
                <a:cs typeface="Arial"/>
              </a:rPr>
              <a:t>Y es en Comfama Guatapé donde, a través de la construcción en conjunto y el disfrute como elemento primordial en los espacios de ocio y sano esparcimiento, podrás desarrollar, compartir y poner a prueba tus habilidades culinarias.</a:t>
            </a:r>
          </a:p>
          <a:p>
            <a:pPr algn="just" defTabSz="914062">
              <a:lnSpc>
                <a:spcPct val="115000"/>
              </a:lnSpc>
              <a:spcAft>
                <a:spcPts val="999"/>
              </a:spcAft>
              <a:defRPr/>
            </a:pPr>
            <a:r>
              <a:rPr lang="es-CO" sz="1280" dirty="0">
                <a:solidFill>
                  <a:prstClr val="black"/>
                </a:solidFill>
                <a:latin typeface="Arial"/>
                <a:cs typeface="Arial"/>
              </a:rPr>
              <a:t>Este camino del sabor comienza cuando arriban al parque y se toman energías suficientes (refrigerio) para recibir en equipo todas las instrucciones de esta maravillosa aventura, nombrando su grupo, seleccionando a su líder, creando cánticos para luego disponerse a vivir un ritual de sabor con la preparación de un sancocho. Pero también recorre caminos, encuentra pistas y supera las pruebas en la caminada por los senderos del bosque que premia a los mejores observadores. </a:t>
            </a:r>
          </a:p>
          <a:p>
            <a:pPr algn="just" defTabSz="914062">
              <a:lnSpc>
                <a:spcPct val="115000"/>
              </a:lnSpc>
              <a:spcAft>
                <a:spcPts val="999"/>
              </a:spcAft>
              <a:defRPr/>
            </a:pPr>
            <a:r>
              <a:rPr lang="es-CO" sz="1280" dirty="0">
                <a:solidFill>
                  <a:prstClr val="black"/>
                </a:solidFill>
                <a:latin typeface="Arial"/>
                <a:cs typeface="Arial"/>
              </a:rPr>
              <a:t>Un ritual de alegría y sabor será el cierre de esta experiencia con la presentación de los platos preparados y el resultado del recorrido por los caminos de Guatapé.</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342460" y="353444"/>
            <a:ext cx="6883693" cy="486287"/>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1022935" y="353443"/>
            <a:ext cx="9385884"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Cocina alrededor del fuego- Sancochos</a:t>
            </a:r>
            <a:endParaRPr lang="es-ES_tradnl" sz="2560" b="1" dirty="0">
              <a:solidFill>
                <a:srgbClr val="EE2B7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392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08910" y="386747"/>
            <a:ext cx="11747422" cy="4191917"/>
          </a:xfrm>
          <a:prstGeom prst="rect">
            <a:avLst/>
          </a:prstGeom>
          <a:noFill/>
        </p:spPr>
        <p:txBody>
          <a:bodyPr wrap="square">
            <a:spAutoFit/>
          </a:bodyPr>
          <a:lstStyle/>
          <a:p>
            <a:pPr algn="just" defTabSz="914062">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9 horas</a:t>
            </a:r>
          </a:p>
          <a:p>
            <a:pPr algn="just" defTabSz="914062">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De 24 a 30 personas y de 37 a 50 personas (Se permite hasta máximo 60 personas, es decir, 10 personas adicionales al grupo de 50). </a:t>
            </a:r>
          </a:p>
          <a:p>
            <a:pPr algn="just" defTabSz="914062">
              <a:spcAft>
                <a:spcPts val="999"/>
              </a:spcAft>
              <a:defRPr/>
            </a:pPr>
            <a:r>
              <a:rPr lang="es-CO" sz="1280" dirty="0">
                <a:solidFill>
                  <a:prstClr val="black"/>
                </a:solidFill>
                <a:latin typeface="Arial"/>
                <a:cs typeface="Arial"/>
              </a:rPr>
              <a:t>Cada equipo será conformado por 7 personas.</a:t>
            </a:r>
          </a:p>
          <a:p>
            <a:pPr algn="just" defTabSz="914062">
              <a:spcAft>
                <a:spcPts val="999"/>
              </a:spcAft>
              <a:defRPr/>
            </a:pPr>
            <a:r>
              <a:rPr lang="es-CO" sz="1280" b="1" dirty="0">
                <a:solidFill>
                  <a:prstClr val="black"/>
                </a:solidFill>
                <a:latin typeface="Arial"/>
                <a:cs typeface="Arial"/>
              </a:rPr>
              <a:t>Inversión: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Grupo 30 personas: $3.153.000</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Grupo 50 personas: $4.265.000</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Persona adicional: $56.500</a:t>
            </a:r>
          </a:p>
          <a:p>
            <a:pPr algn="just" defTabSz="914062">
              <a:spcAft>
                <a:spcPts val="999"/>
              </a:spcAft>
              <a:defRPr/>
            </a:pPr>
            <a:r>
              <a:rPr lang="es-CO" sz="1280" b="1" dirty="0">
                <a:solidFill>
                  <a:prstClr val="black"/>
                </a:solidFill>
                <a:latin typeface="Arial"/>
                <a:cs typeface="Arial"/>
              </a:rPr>
              <a:t>Incluye: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Brazalete TODO PARQUE.</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Asadores.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Refrigerio AM.</a:t>
            </a:r>
          </a:p>
          <a:p>
            <a:pPr algn="just" defTabSz="914062">
              <a:spcAft>
                <a:spcPts val="999"/>
              </a:spcAft>
              <a:defRPr/>
            </a:pPr>
            <a:endParaRPr lang="es-CO" sz="1280" dirty="0">
              <a:solidFill>
                <a:prstClr val="black"/>
              </a:solidFill>
              <a:latin typeface="Arial"/>
              <a:cs typeface="Arial"/>
            </a:endParaRPr>
          </a:p>
          <a:p>
            <a:pPr algn="just" defTabSz="914062">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Tree>
    <p:extLst>
      <p:ext uri="{BB962C8B-B14F-4D97-AF65-F5344CB8AC3E}">
        <p14:creationId xmlns:p14="http://schemas.microsoft.com/office/powerpoint/2010/main" val="409663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08910" y="389563"/>
            <a:ext cx="11747422" cy="6468437"/>
          </a:xfrm>
          <a:prstGeom prst="rect">
            <a:avLst/>
          </a:prstGeom>
          <a:noFill/>
        </p:spPr>
        <p:txBody>
          <a:bodyPr wrap="square">
            <a:spAutoFit/>
          </a:bodyPr>
          <a:lstStyle/>
          <a:p>
            <a:pPr marL="285750" indent="-285750" algn="just" defTabSz="914062">
              <a:spcAft>
                <a:spcPts val="999"/>
              </a:spcAft>
              <a:buFont typeface="Arial" panose="020B0604020202020204" pitchFamily="34" charset="0"/>
              <a:buChar char="•"/>
              <a:defRPr/>
            </a:pPr>
            <a:r>
              <a:rPr lang="es-CO" sz="1280" b="1" dirty="0">
                <a:solidFill>
                  <a:prstClr val="black"/>
                </a:solidFill>
                <a:latin typeface="Arial"/>
                <a:cs typeface="Arial"/>
              </a:rPr>
              <a:t>Kit de Sancochos:</a:t>
            </a:r>
          </a:p>
          <a:p>
            <a:pPr algn="just" defTabSz="914062">
              <a:spcAft>
                <a:spcPts val="999"/>
              </a:spcAft>
              <a:defRPr/>
            </a:pPr>
            <a:r>
              <a:rPr lang="es-CO" sz="1280" dirty="0">
                <a:solidFill>
                  <a:prstClr val="black"/>
                </a:solidFill>
                <a:latin typeface="Arial"/>
                <a:cs typeface="Arial"/>
              </a:rPr>
              <a:t>Porciones de res, cerdo o pollo.</a:t>
            </a:r>
          </a:p>
          <a:p>
            <a:pPr algn="just" defTabSz="914062">
              <a:spcAft>
                <a:spcPts val="999"/>
              </a:spcAft>
              <a:defRPr/>
            </a:pPr>
            <a:r>
              <a:rPr lang="es-CO" sz="1280" dirty="0">
                <a:solidFill>
                  <a:prstClr val="black"/>
                </a:solidFill>
                <a:latin typeface="Arial"/>
                <a:cs typeface="Arial"/>
              </a:rPr>
              <a:t>Porciones de papa </a:t>
            </a:r>
            <a:r>
              <a:rPr lang="es-CO" sz="1280" dirty="0" err="1">
                <a:solidFill>
                  <a:prstClr val="black"/>
                </a:solidFill>
                <a:latin typeface="Arial"/>
                <a:cs typeface="Arial"/>
              </a:rPr>
              <a:t>capira</a:t>
            </a:r>
            <a:r>
              <a:rPr lang="es-CO" sz="1280" dirty="0">
                <a:solidFill>
                  <a:prstClr val="black"/>
                </a:solidFill>
                <a:latin typeface="Arial"/>
                <a:cs typeface="Arial"/>
              </a:rPr>
              <a:t> (2 papas por porción).</a:t>
            </a:r>
          </a:p>
          <a:p>
            <a:pPr algn="just" defTabSz="914062">
              <a:spcAft>
                <a:spcPts val="999"/>
              </a:spcAft>
              <a:defRPr/>
            </a:pPr>
            <a:r>
              <a:rPr lang="es-CO" sz="1280" dirty="0">
                <a:solidFill>
                  <a:prstClr val="black"/>
                </a:solidFill>
                <a:latin typeface="Arial"/>
                <a:cs typeface="Arial"/>
              </a:rPr>
              <a:t>Porciones de plátano.</a:t>
            </a:r>
          </a:p>
          <a:p>
            <a:pPr algn="just" defTabSz="914062">
              <a:spcAft>
                <a:spcPts val="999"/>
              </a:spcAft>
              <a:defRPr/>
            </a:pPr>
            <a:r>
              <a:rPr lang="es-CO" sz="1280" dirty="0">
                <a:solidFill>
                  <a:prstClr val="black"/>
                </a:solidFill>
                <a:latin typeface="Arial"/>
                <a:cs typeface="Arial"/>
              </a:rPr>
              <a:t>Porciones de papa criolla (4 papas por porción).</a:t>
            </a:r>
          </a:p>
          <a:p>
            <a:pPr algn="just" defTabSz="914062">
              <a:spcAft>
                <a:spcPts val="999"/>
              </a:spcAft>
              <a:defRPr/>
            </a:pPr>
            <a:r>
              <a:rPr lang="es-CO" sz="1280" dirty="0">
                <a:solidFill>
                  <a:prstClr val="black"/>
                </a:solidFill>
                <a:latin typeface="Arial"/>
                <a:cs typeface="Arial"/>
              </a:rPr>
              <a:t>Porciones de yuca.</a:t>
            </a:r>
          </a:p>
          <a:p>
            <a:pPr algn="just" defTabSz="914062">
              <a:spcAft>
                <a:spcPts val="999"/>
              </a:spcAft>
              <a:defRPr/>
            </a:pPr>
            <a:r>
              <a:rPr lang="es-CO" sz="1280" dirty="0">
                <a:solidFill>
                  <a:prstClr val="black"/>
                </a:solidFill>
                <a:latin typeface="Arial"/>
                <a:cs typeface="Arial"/>
              </a:rPr>
              <a:t>Porciones de mazorca.</a:t>
            </a:r>
          </a:p>
          <a:p>
            <a:pPr algn="just" defTabSz="914062">
              <a:spcAft>
                <a:spcPts val="999"/>
              </a:spcAft>
              <a:defRPr/>
            </a:pPr>
            <a:r>
              <a:rPr lang="es-CO" sz="1280" dirty="0">
                <a:solidFill>
                  <a:prstClr val="black"/>
                </a:solidFill>
                <a:latin typeface="Arial"/>
                <a:cs typeface="Arial"/>
              </a:rPr>
              <a:t>Porciones de arroz (El arroz se suministra ya hecho).</a:t>
            </a:r>
          </a:p>
          <a:p>
            <a:pPr algn="just" defTabSz="914062">
              <a:spcAft>
                <a:spcPts val="999"/>
              </a:spcAft>
              <a:defRPr/>
            </a:pPr>
            <a:r>
              <a:rPr lang="es-CO" sz="1280" dirty="0">
                <a:solidFill>
                  <a:prstClr val="black"/>
                </a:solidFill>
                <a:latin typeface="Arial"/>
                <a:cs typeface="Arial"/>
              </a:rPr>
              <a:t>Porciones de ensalada.</a:t>
            </a:r>
          </a:p>
          <a:p>
            <a:pPr algn="just" defTabSz="914062">
              <a:spcAft>
                <a:spcPts val="999"/>
              </a:spcAft>
              <a:defRPr/>
            </a:pPr>
            <a:r>
              <a:rPr lang="es-CO" sz="1280" dirty="0">
                <a:solidFill>
                  <a:prstClr val="black"/>
                </a:solidFill>
                <a:latin typeface="Arial"/>
                <a:cs typeface="Arial"/>
              </a:rPr>
              <a:t>Arepas redondas.</a:t>
            </a:r>
          </a:p>
          <a:p>
            <a:pPr algn="just" defTabSz="914062">
              <a:spcAft>
                <a:spcPts val="999"/>
              </a:spcAft>
              <a:defRPr/>
            </a:pPr>
            <a:r>
              <a:rPr lang="es-CO" sz="1280" dirty="0">
                <a:solidFill>
                  <a:prstClr val="black"/>
                </a:solidFill>
                <a:latin typeface="Arial"/>
                <a:cs typeface="Arial"/>
              </a:rPr>
              <a:t>Porciones de banano o aguacate.</a:t>
            </a:r>
          </a:p>
          <a:p>
            <a:pPr algn="just" defTabSz="914062">
              <a:spcAft>
                <a:spcPts val="999"/>
              </a:spcAft>
              <a:defRPr/>
            </a:pPr>
            <a:r>
              <a:rPr lang="es-CO" sz="1280" dirty="0">
                <a:solidFill>
                  <a:prstClr val="black"/>
                </a:solidFill>
                <a:latin typeface="Arial"/>
                <a:cs typeface="Arial"/>
              </a:rPr>
              <a:t>Aliños (cilantro, cebolla y tomate) necesarios para el sancocho.</a:t>
            </a:r>
          </a:p>
          <a:p>
            <a:pPr algn="just" defTabSz="914062">
              <a:spcAft>
                <a:spcPts val="999"/>
              </a:spcAft>
              <a:defRPr/>
            </a:pPr>
            <a:r>
              <a:rPr lang="es-CO" sz="1280" dirty="0">
                <a:solidFill>
                  <a:prstClr val="black"/>
                </a:solidFill>
                <a:latin typeface="Arial"/>
                <a:cs typeface="Arial"/>
              </a:rPr>
              <a:t>2 gaseosas 2 litros y medio (para entregar en una bolsa plástica de color aparte de la canasta)</a:t>
            </a:r>
          </a:p>
          <a:p>
            <a:pPr algn="just" defTabSz="914062">
              <a:spcAft>
                <a:spcPts val="999"/>
              </a:spcAft>
              <a:defRPr/>
            </a:pPr>
            <a:r>
              <a:rPr lang="es-CO" sz="1280" dirty="0">
                <a:solidFill>
                  <a:prstClr val="black"/>
                </a:solidFill>
                <a:latin typeface="Arial"/>
                <a:cs typeface="Arial"/>
              </a:rPr>
              <a:t>Desechables. </a:t>
            </a:r>
          </a:p>
          <a:p>
            <a:pPr algn="just" defTabSz="914062">
              <a:spcAft>
                <a:spcPts val="999"/>
              </a:spcAft>
              <a:defRPr/>
            </a:pPr>
            <a:r>
              <a:rPr lang="es-CO" sz="1280" dirty="0">
                <a:solidFill>
                  <a:prstClr val="black"/>
                </a:solidFill>
                <a:latin typeface="Arial"/>
                <a:cs typeface="Arial"/>
              </a:rPr>
              <a:t>½ bolsa de carbón.</a:t>
            </a:r>
          </a:p>
          <a:p>
            <a:pPr algn="just" defTabSz="914062">
              <a:spcAft>
                <a:spcPts val="999"/>
              </a:spcAft>
              <a:defRPr/>
            </a:pPr>
            <a:r>
              <a:rPr lang="es-CO" sz="1280" dirty="0">
                <a:solidFill>
                  <a:prstClr val="black"/>
                </a:solidFill>
                <a:latin typeface="Arial"/>
                <a:cs typeface="Arial"/>
              </a:rPr>
              <a:t>Servilletas.</a:t>
            </a:r>
          </a:p>
          <a:p>
            <a:pPr algn="just" defTabSz="914062">
              <a:spcAft>
                <a:spcPts val="999"/>
              </a:spcAft>
              <a:defRPr/>
            </a:pPr>
            <a:r>
              <a:rPr lang="es-CO" sz="1280" dirty="0">
                <a:solidFill>
                  <a:prstClr val="black"/>
                </a:solidFill>
                <a:latin typeface="Arial"/>
                <a:cs typeface="Arial"/>
              </a:rPr>
              <a:t>1 salero, 1 Candela, 1 recipiente de plástico, Componente recreativo, Animador (medio día), Decoración para cada asadero (dentro del concurso).</a:t>
            </a:r>
          </a:p>
          <a:p>
            <a:pPr marL="285750" indent="-285750" algn="just" defTabSz="914062">
              <a:spcAft>
                <a:spcPts val="999"/>
              </a:spcAft>
              <a:buFont typeface="Arial" panose="020B0604020202020204" pitchFamily="34" charset="0"/>
              <a:buChar char="•"/>
              <a:defRPr/>
            </a:pPr>
            <a:endParaRPr lang="es-CO" sz="1280" dirty="0">
              <a:solidFill>
                <a:prstClr val="black"/>
              </a:solidFill>
              <a:latin typeface="Arial"/>
              <a:cs typeface="Arial"/>
            </a:endParaRPr>
          </a:p>
          <a:p>
            <a:pPr algn="just" defTabSz="914062">
              <a:spcAft>
                <a:spcPts val="999"/>
              </a:spcAft>
              <a:defRPr/>
            </a:pPr>
            <a:endParaRPr lang="es-CO" sz="1280" dirty="0">
              <a:solidFill>
                <a:prstClr val="black"/>
              </a:solidFill>
              <a:latin typeface="Arial"/>
              <a:cs typeface="Arial"/>
            </a:endParaRPr>
          </a:p>
          <a:p>
            <a:pPr algn="just" defTabSz="914062">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13314" name="Picture 2" descr="Sancocho tolimense - Sopas - Recetas Colombianas">
            <a:extLst>
              <a:ext uri="{FF2B5EF4-FFF2-40B4-BE49-F238E27FC236}">
                <a16:creationId xmlns:a16="http://schemas.microsoft.com/office/drawing/2014/main" id="{C4F9791E-6C66-4F71-9161-803B79B08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765" y="761999"/>
            <a:ext cx="6049110" cy="32766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26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08910" y="1297938"/>
            <a:ext cx="11747422" cy="5206618"/>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Objetivo: </a:t>
            </a:r>
            <a:r>
              <a:rPr lang="es-CO" sz="1280" dirty="0">
                <a:solidFill>
                  <a:prstClr val="black"/>
                </a:solidFill>
                <a:latin typeface="Arial"/>
                <a:cs typeface="Arial"/>
              </a:rPr>
              <a:t>Participar en una competencia de bolos, que promueva el buen uso del tiempo libre, disfrutar del ocio, los hábitos saludables y que permita la Integración con compañeros y amigos.</a:t>
            </a:r>
          </a:p>
          <a:p>
            <a:pPr algn="just" defTabSz="914062">
              <a:lnSpc>
                <a:spcPct val="115000"/>
              </a:lnSpc>
              <a:spcAft>
                <a:spcPts val="999"/>
              </a:spcAft>
              <a:defRPr/>
            </a:pPr>
            <a:r>
              <a:rPr lang="es-CO" sz="1280" b="1" dirty="0">
                <a:solidFill>
                  <a:prstClr val="black"/>
                </a:solidFill>
                <a:latin typeface="Arial"/>
                <a:cs typeface="Arial"/>
              </a:rPr>
              <a:t>Descripción: </a:t>
            </a:r>
            <a:r>
              <a:rPr lang="es-CO" sz="1280" dirty="0">
                <a:solidFill>
                  <a:prstClr val="black"/>
                </a:solidFill>
                <a:latin typeface="Arial"/>
                <a:cs typeface="Arial"/>
              </a:rPr>
              <a:t>El torneo empresarial de bolos es un evento deportivo empresarial, en el que Comfama es su operador logístico, se lleva a cabo en la Bolera del centro comercial Arkadia, del cual se programan una serie de encuentros entre los equipos o personas participantes definiendo un ganador al final del torneo.</a:t>
            </a:r>
          </a:p>
          <a:p>
            <a:pPr algn="just" defTabSz="914062">
              <a:lnSpc>
                <a:spcPct val="115000"/>
              </a:lnSpc>
              <a:spcAft>
                <a:spcPts val="999"/>
              </a:spcAft>
              <a:defRPr/>
            </a:pPr>
            <a:r>
              <a:rPr lang="es-CO" sz="1280" b="1" dirty="0">
                <a:solidFill>
                  <a:prstClr val="black"/>
                </a:solidFill>
                <a:latin typeface="Arial"/>
                <a:cs typeface="Arial"/>
              </a:rPr>
              <a:t>Temática:</a:t>
            </a:r>
          </a:p>
          <a:p>
            <a:pPr algn="just" defTabSz="914062">
              <a:lnSpc>
                <a:spcPct val="115000"/>
              </a:lnSpc>
              <a:spcAft>
                <a:spcPts val="999"/>
              </a:spcAft>
              <a:defRPr/>
            </a:pPr>
            <a:r>
              <a:rPr lang="es-CO" sz="1280" dirty="0">
                <a:solidFill>
                  <a:prstClr val="black"/>
                </a:solidFill>
                <a:latin typeface="Arial"/>
                <a:cs typeface="Arial"/>
              </a:rPr>
              <a:t>El juego de Bolos que consiste en derribar el mayor número posible de piezas, generalmente en número de 10 y dispuestas formando un triángulo, con una bola que se lanza rodando contra ellas desde una determinada distancia. El deporte a través del juego será el medio para generar experiencias significativas y de grata recordación en los participantes; dando un uso adecuado al tiempo libre y posibilitando la participación de los asistentes del Torneo empresarial.</a:t>
            </a:r>
          </a:p>
          <a:p>
            <a:pPr algn="just" defTabSz="914062">
              <a:lnSpc>
                <a:spcPct val="115000"/>
              </a:lnSpc>
              <a:spcAft>
                <a:spcPts val="999"/>
              </a:spcAft>
              <a:defRPr/>
            </a:pPr>
            <a:r>
              <a:rPr lang="es-CO" sz="1280" b="1" dirty="0">
                <a:solidFill>
                  <a:prstClr val="black"/>
                </a:solidFill>
                <a:latin typeface="Arial"/>
                <a:cs typeface="Arial"/>
              </a:rPr>
              <a:t>Sistema de Juego:</a:t>
            </a:r>
          </a:p>
          <a:p>
            <a:pPr algn="just" defTabSz="914062">
              <a:lnSpc>
                <a:spcPct val="115000"/>
              </a:lnSpc>
              <a:spcAft>
                <a:spcPts val="999"/>
              </a:spcAft>
              <a:defRPr/>
            </a:pPr>
            <a:r>
              <a:rPr lang="es-CO" sz="1280" dirty="0">
                <a:solidFill>
                  <a:prstClr val="black"/>
                </a:solidFill>
                <a:latin typeface="Arial"/>
                <a:cs typeface="Arial"/>
              </a:rPr>
              <a:t>Cada equipo es conformado por 6 personas. Se realizará una (1) jornada en modalidad individual: cada persona jugará entre 2 o 3 líneas o dos (2) horas lo que primero suceda. Una línea consiste en 15 a 20 lanzamientos aproximadamente. se ubicarán seis (6) personas por pista. Se suma el puntaje de cada línea jugada en la fecha quedando campeón aquel jugador que obtenga mayor puntaje acumulado.</a:t>
            </a:r>
          </a:p>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2 horas por sesión</a:t>
            </a:r>
          </a:p>
          <a:p>
            <a:pPr algn="just" defTabSz="914062">
              <a:lnSpc>
                <a:spcPct val="115000"/>
              </a:lnSpc>
              <a:spcAft>
                <a:spcPts val="999"/>
              </a:spcAft>
              <a:defRPr/>
            </a:pPr>
            <a:r>
              <a:rPr lang="es-CO" sz="1280" b="1" dirty="0">
                <a:solidFill>
                  <a:prstClr val="black"/>
                </a:solidFill>
                <a:latin typeface="Arial"/>
                <a:cs typeface="Arial"/>
              </a:rPr>
              <a:t>Cantidad de personas: </a:t>
            </a:r>
            <a:r>
              <a:rPr lang="es-CO" sz="1280" dirty="0">
                <a:solidFill>
                  <a:prstClr val="black"/>
                </a:solidFill>
                <a:latin typeface="Arial"/>
                <a:cs typeface="Arial"/>
              </a:rPr>
              <a:t>36 personas</a:t>
            </a: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342460" y="562004"/>
            <a:ext cx="6883693" cy="486287"/>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1013410" y="560036"/>
            <a:ext cx="9385884" cy="486287"/>
          </a:xfrm>
          <a:prstGeom prst="rect">
            <a:avLst/>
          </a:prstGeom>
        </p:spPr>
        <p:txBody>
          <a:bodyPr wrap="square">
            <a:spAutoFit/>
          </a:bodyPr>
          <a:lstStyle/>
          <a:p>
            <a:pPr algn="ctr" defTabSz="914062">
              <a:defRPr/>
            </a:pPr>
            <a:r>
              <a:rPr lang="es-CO" sz="2560" b="1" dirty="0">
                <a:solidFill>
                  <a:srgbClr val="EE2B7B"/>
                </a:solidFill>
                <a:latin typeface="Arial" panose="020B0604020202020204" pitchFamily="34" charset="0"/>
                <a:cs typeface="Arial" panose="020B0604020202020204" pitchFamily="34" charset="0"/>
              </a:rPr>
              <a:t>Torneo empresarial de bolos</a:t>
            </a:r>
            <a:endParaRPr lang="es-ES_tradnl" sz="2560" b="1" dirty="0">
              <a:solidFill>
                <a:srgbClr val="EE2B7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355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43533" y="377222"/>
            <a:ext cx="11747422" cy="4517134"/>
          </a:xfrm>
          <a:prstGeom prst="rect">
            <a:avLst/>
          </a:prstGeom>
          <a:noFill/>
        </p:spPr>
        <p:txBody>
          <a:bodyPr wrap="square">
            <a:spAutoFit/>
          </a:bodyPr>
          <a:lstStyle/>
          <a:p>
            <a:pPr algn="just" defTabSz="914062">
              <a:spcAft>
                <a:spcPts val="999"/>
              </a:spcAft>
              <a:defRPr/>
            </a:pPr>
            <a:r>
              <a:rPr lang="es-CO" sz="1280" b="1" dirty="0">
                <a:solidFill>
                  <a:prstClr val="black"/>
                </a:solidFill>
                <a:latin typeface="Arial"/>
                <a:cs typeface="Arial"/>
              </a:rPr>
              <a:t>Incluye:</a:t>
            </a:r>
          </a:p>
          <a:p>
            <a:pPr algn="just" defTabSz="914062">
              <a:spcAft>
                <a:spcPts val="999"/>
              </a:spcAft>
              <a:defRPr/>
            </a:pPr>
            <a:r>
              <a:rPr lang="es-CO" sz="1280" dirty="0">
                <a:solidFill>
                  <a:prstClr val="black"/>
                </a:solidFill>
                <a:latin typeface="Arial"/>
                <a:cs typeface="Arial"/>
              </a:rPr>
              <a:t>Desarrollo del Evento: Los jugadores consultarán su programación para cumplir con los encuentros deportivos en la notificación enviada a la empresa.</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Acuerdos entre la empresa y los organizadores de lineamientos generales del torneo y específicos del reglamento</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Experiencia del torneo</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Escenarios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Préstamo de zapatos y medias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Veedor  </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Conocimiento del servicio y proveedores que lo soportan</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Seguridad con área protegida para cada una de nuestras sedes, en caso de lesiones.</a:t>
            </a:r>
          </a:p>
          <a:p>
            <a:pPr marL="285750" indent="-285750" algn="just" defTabSz="914062">
              <a:spcAft>
                <a:spcPts val="999"/>
              </a:spcAft>
              <a:buFont typeface="Arial" panose="020B0604020202020204" pitchFamily="34" charset="0"/>
              <a:buChar char="•"/>
              <a:defRPr/>
            </a:pPr>
            <a:r>
              <a:rPr lang="es-CO" sz="1280" dirty="0">
                <a:solidFill>
                  <a:prstClr val="black"/>
                </a:solidFill>
                <a:latin typeface="Arial"/>
                <a:cs typeface="Arial"/>
              </a:rPr>
              <a:t>Premiación individual (masculino y femenina)</a:t>
            </a:r>
          </a:p>
          <a:p>
            <a:pPr algn="just" defTabSz="914062">
              <a:spcAft>
                <a:spcPts val="999"/>
              </a:spcAft>
              <a:defRPr/>
            </a:pPr>
            <a:r>
              <a:rPr lang="es-CO" sz="1280" dirty="0">
                <a:solidFill>
                  <a:prstClr val="black"/>
                </a:solidFill>
                <a:latin typeface="Arial"/>
                <a:cs typeface="Arial"/>
              </a:rPr>
              <a:t>1° puesto: $70.000 c/u ($140.000)</a:t>
            </a:r>
          </a:p>
          <a:p>
            <a:pPr algn="just" defTabSz="914062">
              <a:spcAft>
                <a:spcPts val="999"/>
              </a:spcAft>
              <a:defRPr/>
            </a:pPr>
            <a:r>
              <a:rPr lang="es-CO" sz="1280" dirty="0">
                <a:solidFill>
                  <a:prstClr val="black"/>
                </a:solidFill>
                <a:latin typeface="Arial"/>
                <a:cs typeface="Arial"/>
              </a:rPr>
              <a:t>2° puesto: $50.000 c/u ($100.000)</a:t>
            </a:r>
          </a:p>
          <a:p>
            <a:pPr algn="just" defTabSz="914062">
              <a:spcAft>
                <a:spcPts val="999"/>
              </a:spcAft>
              <a:defRPr/>
            </a:pPr>
            <a:r>
              <a:rPr lang="es-CO" sz="1280" dirty="0">
                <a:solidFill>
                  <a:prstClr val="black"/>
                </a:solidFill>
                <a:latin typeface="Arial"/>
                <a:cs typeface="Arial"/>
              </a:rPr>
              <a:t>3° puesto: $30.000 c/u ($60.000)</a:t>
            </a:r>
          </a:p>
          <a:p>
            <a:pPr algn="just" defTabSz="914062">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16386" name="Picture 2" descr="Anímese a jugar bolos! No necesita mucho dinero">
            <a:extLst>
              <a:ext uri="{FF2B5EF4-FFF2-40B4-BE49-F238E27FC236}">
                <a16:creationId xmlns:a16="http://schemas.microsoft.com/office/drawing/2014/main" id="{10F1AAB2-EB9E-4390-909A-7A8F4FF06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406" y="3365464"/>
            <a:ext cx="5225143"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687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43533" y="377222"/>
            <a:ext cx="11747422" cy="4842351"/>
          </a:xfrm>
          <a:prstGeom prst="rect">
            <a:avLst/>
          </a:prstGeom>
          <a:noFill/>
        </p:spPr>
        <p:txBody>
          <a:bodyPr wrap="square">
            <a:spAutoFit/>
          </a:bodyPr>
          <a:lstStyle/>
          <a:p>
            <a:pPr algn="just" defTabSz="914062">
              <a:spcAft>
                <a:spcPts val="999"/>
              </a:spcAft>
              <a:defRPr/>
            </a:pPr>
            <a:r>
              <a:rPr lang="es-CO" sz="1280" b="1" dirty="0">
                <a:solidFill>
                  <a:prstClr val="black"/>
                </a:solidFill>
                <a:latin typeface="Arial"/>
                <a:cs typeface="Arial"/>
              </a:rPr>
              <a:t>Horario:</a:t>
            </a:r>
          </a:p>
          <a:p>
            <a:pPr algn="just" defTabSz="914062">
              <a:spcAft>
                <a:spcPts val="999"/>
              </a:spcAft>
              <a:defRPr/>
            </a:pPr>
            <a:r>
              <a:rPr lang="es-CO" sz="1280" b="1" dirty="0">
                <a:solidFill>
                  <a:prstClr val="black"/>
                </a:solidFill>
                <a:latin typeface="Arial"/>
                <a:cs typeface="Arial"/>
              </a:rPr>
              <a:t>Bolera Arkadia</a:t>
            </a:r>
          </a:p>
          <a:p>
            <a:pPr marL="285750" indent="-285750" algn="just" defTabSz="914062">
              <a:spcAft>
                <a:spcPts val="999"/>
              </a:spcAft>
              <a:buFont typeface="Arial" panose="020B0604020202020204" pitchFamily="34" charset="0"/>
              <a:buChar char="•"/>
              <a:defRPr/>
            </a:pPr>
            <a:r>
              <a:rPr lang="es-CO" sz="1280" b="1" dirty="0">
                <a:solidFill>
                  <a:prstClr val="black"/>
                </a:solidFill>
                <a:latin typeface="Arial"/>
                <a:cs typeface="Arial"/>
              </a:rPr>
              <a:t>Horario A: </a:t>
            </a:r>
          </a:p>
          <a:p>
            <a:pPr algn="just" defTabSz="914062">
              <a:spcAft>
                <a:spcPts val="999"/>
              </a:spcAft>
              <a:defRPr/>
            </a:pPr>
            <a:r>
              <a:rPr lang="es-CO" sz="1280" dirty="0">
                <a:solidFill>
                  <a:prstClr val="black"/>
                </a:solidFill>
                <a:latin typeface="Arial"/>
                <a:cs typeface="Arial"/>
              </a:rPr>
              <a:t>Lunes a miércoles 11:00am – 10:00pm</a:t>
            </a:r>
          </a:p>
          <a:p>
            <a:pPr algn="just" defTabSz="914062">
              <a:spcAft>
                <a:spcPts val="999"/>
              </a:spcAft>
              <a:defRPr/>
            </a:pPr>
            <a:r>
              <a:rPr lang="es-CO" sz="1280" dirty="0">
                <a:solidFill>
                  <a:prstClr val="black"/>
                </a:solidFill>
                <a:latin typeface="Arial"/>
                <a:cs typeface="Arial"/>
              </a:rPr>
              <a:t>Jueves a Domingo 11:00am –2:00pm</a:t>
            </a:r>
          </a:p>
          <a:p>
            <a:pPr algn="just" defTabSz="914062">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$1.375.200</a:t>
            </a:r>
          </a:p>
          <a:p>
            <a:pPr marL="285750" indent="-285750" algn="just" defTabSz="914062">
              <a:spcAft>
                <a:spcPts val="999"/>
              </a:spcAft>
              <a:buFont typeface="Arial" panose="020B0604020202020204" pitchFamily="34" charset="0"/>
              <a:buChar char="•"/>
              <a:defRPr/>
            </a:pPr>
            <a:r>
              <a:rPr lang="es-CO" sz="1280" b="1" dirty="0">
                <a:solidFill>
                  <a:prstClr val="black"/>
                </a:solidFill>
                <a:latin typeface="Arial"/>
                <a:cs typeface="Arial"/>
              </a:rPr>
              <a:t>Horario AAA:</a:t>
            </a:r>
          </a:p>
          <a:p>
            <a:pPr algn="just" defTabSz="914062">
              <a:spcAft>
                <a:spcPts val="999"/>
              </a:spcAft>
              <a:defRPr/>
            </a:pPr>
            <a:r>
              <a:rPr lang="es-CO" sz="1280" dirty="0">
                <a:solidFill>
                  <a:prstClr val="black"/>
                </a:solidFill>
                <a:latin typeface="Arial"/>
                <a:cs typeface="Arial"/>
              </a:rPr>
              <a:t>Jueves 2:00pm – 11:00pm</a:t>
            </a:r>
          </a:p>
          <a:p>
            <a:pPr algn="just" defTabSz="914062">
              <a:spcAft>
                <a:spcPts val="999"/>
              </a:spcAft>
              <a:defRPr/>
            </a:pPr>
            <a:r>
              <a:rPr lang="es-CO" sz="1280" dirty="0">
                <a:solidFill>
                  <a:prstClr val="black"/>
                </a:solidFill>
                <a:latin typeface="Arial"/>
                <a:cs typeface="Arial"/>
              </a:rPr>
              <a:t>Viernes y sábados 2:00pm –12:00pm</a:t>
            </a:r>
          </a:p>
          <a:p>
            <a:pPr algn="just" defTabSz="914062">
              <a:spcAft>
                <a:spcPts val="999"/>
              </a:spcAft>
              <a:defRPr/>
            </a:pPr>
            <a:r>
              <a:rPr lang="es-CO" sz="1280" dirty="0">
                <a:solidFill>
                  <a:prstClr val="black"/>
                </a:solidFill>
                <a:latin typeface="Arial"/>
                <a:cs typeface="Arial"/>
              </a:rPr>
              <a:t>Domingos 2:00pm – 9:00pm</a:t>
            </a:r>
          </a:p>
          <a:p>
            <a:pPr algn="just" defTabSz="914062">
              <a:spcAft>
                <a:spcPts val="999"/>
              </a:spcAft>
              <a:defRPr/>
            </a:pPr>
            <a:endParaRPr lang="es-CO" sz="1280" dirty="0">
              <a:solidFill>
                <a:prstClr val="black"/>
              </a:solidFill>
              <a:latin typeface="Arial"/>
              <a:cs typeface="Arial"/>
            </a:endParaRPr>
          </a:p>
          <a:p>
            <a:pPr algn="just" defTabSz="914062">
              <a:spcAft>
                <a:spcPts val="999"/>
              </a:spcAft>
              <a:defRPr/>
            </a:pPr>
            <a:endParaRPr lang="es-CO" sz="1280" dirty="0">
              <a:solidFill>
                <a:prstClr val="black"/>
              </a:solidFill>
              <a:latin typeface="Arial"/>
              <a:cs typeface="Arial"/>
            </a:endParaRPr>
          </a:p>
          <a:p>
            <a:pPr algn="just" defTabSz="914062">
              <a:spcAft>
                <a:spcPts val="999"/>
              </a:spcAft>
              <a:defRPr/>
            </a:pPr>
            <a:endParaRPr lang="es-CO" sz="1280" dirty="0">
              <a:solidFill>
                <a:prstClr val="black"/>
              </a:solidFill>
              <a:latin typeface="Arial"/>
              <a:cs typeface="Arial"/>
            </a:endParaRPr>
          </a:p>
          <a:p>
            <a:pPr algn="just" defTabSz="914062">
              <a:spcAft>
                <a:spcPts val="999"/>
              </a:spcAft>
              <a:defRPr/>
            </a:pPr>
            <a:endParaRPr lang="es-CO" sz="1280" dirty="0">
              <a:solidFill>
                <a:prstClr val="black"/>
              </a:solidFill>
              <a:latin typeface="Arial"/>
              <a:cs typeface="Arial"/>
            </a:endParaRPr>
          </a:p>
          <a:p>
            <a:pPr algn="just" defTabSz="914062">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2" name="Imagen 1">
            <a:extLst>
              <a:ext uri="{FF2B5EF4-FFF2-40B4-BE49-F238E27FC236}">
                <a16:creationId xmlns:a16="http://schemas.microsoft.com/office/drawing/2014/main" id="{F6E9572E-5DED-409A-9B08-AF1CD63DF7BB}"/>
              </a:ext>
            </a:extLst>
          </p:cNvPr>
          <p:cNvPicPr>
            <a:picLocks noChangeAspect="1"/>
          </p:cNvPicPr>
          <p:nvPr/>
        </p:nvPicPr>
        <p:blipFill>
          <a:blip r:embed="rId4"/>
          <a:stretch>
            <a:fillRect/>
          </a:stretch>
        </p:blipFill>
        <p:spPr>
          <a:xfrm>
            <a:off x="380999" y="3698875"/>
            <a:ext cx="6420499" cy="1416050"/>
          </a:xfrm>
          <a:prstGeom prst="rect">
            <a:avLst/>
          </a:prstGeom>
        </p:spPr>
      </p:pic>
    </p:spTree>
    <p:extLst>
      <p:ext uri="{BB962C8B-B14F-4D97-AF65-F5344CB8AC3E}">
        <p14:creationId xmlns:p14="http://schemas.microsoft.com/office/powerpoint/2010/main" val="4123336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091EA8A4-2808-4B6A-A108-F99415FF89C3}"/>
              </a:ext>
            </a:extLst>
          </p:cNvPr>
          <p:cNvPicPr>
            <a:picLocks noChangeAspect="1"/>
          </p:cNvPicPr>
          <p:nvPr/>
        </p:nvPicPr>
        <p:blipFill>
          <a:blip r:embed="rId3"/>
          <a:stretch>
            <a:fillRect/>
          </a:stretch>
        </p:blipFill>
        <p:spPr>
          <a:xfrm>
            <a:off x="10293050" y="6347319"/>
            <a:ext cx="1563282" cy="262295"/>
          </a:xfrm>
          <a:prstGeom prst="rect">
            <a:avLst/>
          </a:prstGeom>
        </p:spPr>
      </p:pic>
      <p:pic>
        <p:nvPicPr>
          <p:cNvPr id="12" name="Imagen 11">
            <a:extLst>
              <a:ext uri="{FF2B5EF4-FFF2-40B4-BE49-F238E27FC236}">
                <a16:creationId xmlns:a16="http://schemas.microsoft.com/office/drawing/2014/main" id="{EEF6580F-78AE-4B29-AE71-9146A658D81A}"/>
              </a:ext>
            </a:extLst>
          </p:cNvPr>
          <p:cNvPicPr>
            <a:picLocks noChangeAspect="1"/>
          </p:cNvPicPr>
          <p:nvPr/>
        </p:nvPicPr>
        <p:blipFill>
          <a:blip r:embed="rId4"/>
          <a:stretch>
            <a:fillRect/>
          </a:stretch>
        </p:blipFill>
        <p:spPr>
          <a:xfrm>
            <a:off x="11856332" y="5439569"/>
            <a:ext cx="69246" cy="830952"/>
          </a:xfrm>
          <a:prstGeom prst="rect">
            <a:avLst/>
          </a:prstGeom>
        </p:spPr>
      </p:pic>
      <p:grpSp>
        <p:nvGrpSpPr>
          <p:cNvPr id="30" name="Grupo 29"/>
          <p:cNvGrpSpPr/>
          <p:nvPr/>
        </p:nvGrpSpPr>
        <p:grpSpPr>
          <a:xfrm>
            <a:off x="2378010" y="398641"/>
            <a:ext cx="3095719" cy="1564584"/>
            <a:chOff x="2455070" y="2518174"/>
            <a:chExt cx="2902639" cy="1467001"/>
          </a:xfrm>
          <a:effectLst>
            <a:outerShdw blurRad="469900" dir="6780000" algn="tl" rotWithShape="0">
              <a:prstClr val="black">
                <a:alpha val="35000"/>
              </a:prstClr>
            </a:outerShdw>
          </a:effectLst>
        </p:grpSpPr>
        <p:sp>
          <p:nvSpPr>
            <p:cNvPr id="31" name="Rectángulo 30"/>
            <p:cNvSpPr/>
            <p:nvPr/>
          </p:nvSpPr>
          <p:spPr>
            <a:xfrm>
              <a:off x="2455070" y="2518174"/>
              <a:ext cx="2902639" cy="917566"/>
            </a:xfrm>
            <a:prstGeom prst="rect">
              <a:avLst/>
            </a:prstGeom>
          </p:spPr>
          <p:txBody>
            <a:bodyPr wrap="none">
              <a:spAutoFit/>
            </a:bodyPr>
            <a:lstStyle/>
            <a:p>
              <a:pPr defTabSz="1219010"/>
              <a:r>
                <a:rPr lang="es-ES" sz="5759" b="1" dirty="0">
                  <a:ln w="19050">
                    <a:solidFill>
                      <a:prstClr val="white"/>
                    </a:solidFill>
                  </a:ln>
                  <a:no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Parques</a:t>
              </a:r>
            </a:p>
          </p:txBody>
        </p:sp>
        <p:sp>
          <p:nvSpPr>
            <p:cNvPr id="32" name="Rectángulo 31"/>
            <p:cNvSpPr/>
            <p:nvPr/>
          </p:nvSpPr>
          <p:spPr>
            <a:xfrm>
              <a:off x="2651966" y="3283082"/>
              <a:ext cx="2508847" cy="702093"/>
            </a:xfrm>
            <a:prstGeom prst="rect">
              <a:avLst/>
            </a:prstGeom>
          </p:spPr>
          <p:txBody>
            <a:bodyPr wrap="none">
              <a:spAutoFit/>
            </a:bodyPr>
            <a:lstStyle/>
            <a:p>
              <a:pPr defTabSz="1219010"/>
              <a:r>
                <a:rPr lang="es-ES" sz="4266" b="1" dirty="0">
                  <a:solidFill>
                    <a:srgbClr val="EE2B7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Comfama</a:t>
              </a:r>
              <a:endParaRPr lang="es-CO" sz="4266" b="1" dirty="0">
                <a:solidFill>
                  <a:srgbClr val="EE2B7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pic>
        <p:nvPicPr>
          <p:cNvPr id="34" name="Imagen 33">
            <a:extLst>
              <a:ext uri="{FF2B5EF4-FFF2-40B4-BE49-F238E27FC236}">
                <a16:creationId xmlns:a16="http://schemas.microsoft.com/office/drawing/2014/main" id="{44436EF4-AE77-4BF8-8517-9380FF3CA46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41" b="24352" l="86354" r="99948">
                        <a14:foregroundMark x1="91875" y1="741" x2="96510" y2="1296"/>
                        <a14:foregroundMark x1="90833" y1="24352" x2="91406" y2="24352"/>
                        <a14:foregroundMark x1="89427" y1="24167" x2="89427" y2="24352"/>
                        <a14:foregroundMark x1="99115" y1="5648" x2="99948" y2="2407"/>
                      </a14:backgroundRemoval>
                    </a14:imgEffect>
                  </a14:imgLayer>
                </a14:imgProps>
              </a:ext>
            </a:extLst>
          </a:blip>
          <a:srcRect l="84991" r="1" b="73221"/>
          <a:stretch/>
        </p:blipFill>
        <p:spPr>
          <a:xfrm rot="16200000" flipV="1">
            <a:off x="10492801" y="106300"/>
            <a:ext cx="1773239" cy="1563283"/>
          </a:xfrm>
          <a:prstGeom prst="rect">
            <a:avLst/>
          </a:prstGeom>
        </p:spPr>
      </p:pic>
      <p:pic>
        <p:nvPicPr>
          <p:cNvPr id="18" name="Imagen 17">
            <a:extLst>
              <a:ext uri="{FF2B5EF4-FFF2-40B4-BE49-F238E27FC236}">
                <a16:creationId xmlns:a16="http://schemas.microsoft.com/office/drawing/2014/main" id="{1D6A1C69-96AA-4B86-9E01-F99554B70E33}"/>
              </a:ext>
            </a:extLst>
          </p:cNvPr>
          <p:cNvPicPr>
            <a:picLocks noChangeAspect="1"/>
          </p:cNvPicPr>
          <p:nvPr/>
        </p:nvPicPr>
        <p:blipFill>
          <a:blip r:embed="rId7"/>
          <a:stretch>
            <a:fillRect/>
          </a:stretch>
        </p:blipFill>
        <p:spPr>
          <a:xfrm>
            <a:off x="3925870" y="4439003"/>
            <a:ext cx="3257190" cy="2170611"/>
          </a:xfrm>
          <a:prstGeom prst="rect">
            <a:avLst/>
          </a:prstGeom>
        </p:spPr>
      </p:pic>
      <p:pic>
        <p:nvPicPr>
          <p:cNvPr id="19" name="Imagen 18">
            <a:extLst>
              <a:ext uri="{FF2B5EF4-FFF2-40B4-BE49-F238E27FC236}">
                <a16:creationId xmlns:a16="http://schemas.microsoft.com/office/drawing/2014/main" id="{0C3D2AA0-9FA0-4112-A4D4-BD5ADD6547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948" y="2055636"/>
            <a:ext cx="3297823" cy="2198548"/>
          </a:xfrm>
          <a:prstGeom prst="rect">
            <a:avLst/>
          </a:prstGeom>
        </p:spPr>
      </p:pic>
      <p:sp>
        <p:nvSpPr>
          <p:cNvPr id="26" name="CuadroTexto 25">
            <a:extLst>
              <a:ext uri="{FF2B5EF4-FFF2-40B4-BE49-F238E27FC236}">
                <a16:creationId xmlns:a16="http://schemas.microsoft.com/office/drawing/2014/main" id="{7F45520D-3398-473E-88FE-EA96B98A5E42}"/>
              </a:ext>
            </a:extLst>
          </p:cNvPr>
          <p:cNvSpPr txBox="1"/>
          <p:nvPr/>
        </p:nvSpPr>
        <p:spPr>
          <a:xfrm>
            <a:off x="7635296" y="1418963"/>
            <a:ext cx="4111531" cy="387798"/>
          </a:xfrm>
          <a:prstGeom prst="rect">
            <a:avLst/>
          </a:prstGeom>
          <a:noFill/>
        </p:spPr>
        <p:txBody>
          <a:bodyPr wrap="square">
            <a:spAutoFit/>
          </a:bodyPr>
          <a:lstStyle/>
          <a:p>
            <a:pPr algn="ctr" defTabSz="914062" eaLnBrk="0" fontAlgn="base" hangingPunct="0">
              <a:spcBef>
                <a:spcPct val="0"/>
              </a:spcBef>
              <a:spcAft>
                <a:spcPct val="0"/>
              </a:spcAft>
              <a:buClr>
                <a:srgbClr val="EE2B7B"/>
              </a:buClr>
            </a:pPr>
            <a:r>
              <a:rPr lang="es-ES" sz="1920" b="1" dirty="0">
                <a:solidFill>
                  <a:srgbClr val="EE2B7B"/>
                </a:solidFill>
                <a:latin typeface="Arial"/>
                <a:cs typeface="Arial"/>
              </a:rPr>
              <a:t>Tiqueteras empresariales </a:t>
            </a:r>
          </a:p>
        </p:txBody>
      </p:sp>
      <p:pic>
        <p:nvPicPr>
          <p:cNvPr id="3074" name="Picture 2" descr="Parque Comfama Guatapé: todo lo que necesitas saber">
            <a:extLst>
              <a:ext uri="{FF2B5EF4-FFF2-40B4-BE49-F238E27FC236}">
                <a16:creationId xmlns:a16="http://schemas.microsoft.com/office/drawing/2014/main" id="{8D6CC481-94F0-4CDF-9F0E-BD044961CB1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265" y="4439003"/>
            <a:ext cx="3298093" cy="21985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ogramación mensual Parques Comfama">
            <a:extLst>
              <a:ext uri="{FF2B5EF4-FFF2-40B4-BE49-F238E27FC236}">
                <a16:creationId xmlns:a16="http://schemas.microsoft.com/office/drawing/2014/main" id="{B3F92AE5-9C8B-4794-8E60-3B09F017EA5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25870" y="2055635"/>
            <a:ext cx="3222805" cy="2170611"/>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35AB2364-35AB-4A2A-A2F0-3512D8DE4D54}"/>
              </a:ext>
            </a:extLst>
          </p:cNvPr>
          <p:cNvSpPr txBox="1"/>
          <p:nvPr/>
        </p:nvSpPr>
        <p:spPr>
          <a:xfrm>
            <a:off x="7423572" y="1845160"/>
            <a:ext cx="4534980" cy="3768211"/>
          </a:xfrm>
          <a:prstGeom prst="rect">
            <a:avLst/>
          </a:prstGeom>
          <a:noFill/>
        </p:spPr>
        <p:txBody>
          <a:bodyPr wrap="square">
            <a:spAutoFit/>
          </a:bodyPr>
          <a:lstStyle/>
          <a:p>
            <a:pPr algn="ctr" defTabSz="914062" eaLnBrk="0" fontAlgn="base" hangingPunct="0">
              <a:spcBef>
                <a:spcPct val="0"/>
              </a:spcBef>
              <a:spcAft>
                <a:spcPct val="0"/>
              </a:spcAft>
              <a:buClr>
                <a:srgbClr val="EE2B7B"/>
              </a:buClr>
            </a:pPr>
            <a:r>
              <a:rPr lang="es-CO" sz="1493" dirty="0">
                <a:solidFill>
                  <a:prstClr val="black">
                    <a:lumMod val="85000"/>
                    <a:lumOff val="15000"/>
                  </a:prstClr>
                </a:solidFill>
                <a:latin typeface="Arial"/>
                <a:cs typeface="Arial"/>
              </a:rPr>
              <a:t>En Comfama te brindamos diferentes opciones para que tus trabajadores disfruten en compañía de su familia. Nuestras tiqueteras empresariales, propician el encuentro, donde se promuevan transformaciones positivas en las personas para el beneficio de la sociedad y de la naturaleza a través del juego, disfrute del ocio y la educación.</a:t>
            </a:r>
          </a:p>
          <a:p>
            <a:pPr defTabSz="914062" eaLnBrk="0" fontAlgn="base" hangingPunct="0">
              <a:spcBef>
                <a:spcPct val="0"/>
              </a:spcBef>
              <a:spcAft>
                <a:spcPct val="0"/>
              </a:spcAft>
              <a:buClr>
                <a:srgbClr val="EE2B7B"/>
              </a:buClr>
            </a:pPr>
            <a:endParaRPr lang="es-CO" sz="1493" b="1" dirty="0">
              <a:solidFill>
                <a:prstClr val="black">
                  <a:lumMod val="85000"/>
                  <a:lumOff val="15000"/>
                </a:prstClr>
              </a:solidFill>
              <a:latin typeface="Arial"/>
              <a:cs typeface="Arial"/>
            </a:endParaRPr>
          </a:p>
          <a:p>
            <a:pPr defTabSz="914062" eaLnBrk="0" fontAlgn="base" hangingPunct="0">
              <a:spcBef>
                <a:spcPct val="0"/>
              </a:spcBef>
              <a:spcAft>
                <a:spcPct val="0"/>
              </a:spcAft>
              <a:buClr>
                <a:srgbClr val="EE2B7B"/>
              </a:buClr>
            </a:pPr>
            <a:r>
              <a:rPr lang="es-CO" sz="1493" b="1" dirty="0">
                <a:solidFill>
                  <a:prstClr val="black">
                    <a:lumMod val="85000"/>
                    <a:lumOff val="15000"/>
                  </a:prstClr>
                </a:solidFill>
                <a:latin typeface="Arial"/>
                <a:cs typeface="Arial"/>
              </a:rPr>
              <a:t>Inversión alimentación: </a:t>
            </a:r>
            <a:r>
              <a:rPr lang="es-CO" sz="1493" dirty="0">
                <a:solidFill>
                  <a:prstClr val="black">
                    <a:lumMod val="85000"/>
                    <a:lumOff val="15000"/>
                  </a:prstClr>
                </a:solidFill>
                <a:latin typeface="Arial"/>
                <a:cs typeface="Arial"/>
              </a:rPr>
              <a:t>$45.400 por persona</a:t>
            </a:r>
          </a:p>
          <a:p>
            <a:pPr defTabSz="914062" eaLnBrk="0" fontAlgn="base" hangingPunct="0">
              <a:spcBef>
                <a:spcPct val="0"/>
              </a:spcBef>
              <a:spcAft>
                <a:spcPct val="0"/>
              </a:spcAft>
              <a:buClr>
                <a:srgbClr val="EE2B7B"/>
              </a:buClr>
            </a:pPr>
            <a:r>
              <a:rPr lang="es-CO" sz="1493" b="1" dirty="0">
                <a:solidFill>
                  <a:prstClr val="black">
                    <a:lumMod val="85000"/>
                    <a:lumOff val="15000"/>
                  </a:prstClr>
                </a:solidFill>
                <a:latin typeface="Arial"/>
                <a:cs typeface="Arial"/>
              </a:rPr>
              <a:t>Incluye:</a:t>
            </a:r>
          </a:p>
          <a:p>
            <a:pPr marL="285750" indent="-285750" defTabSz="914062" eaLnBrk="0" fontAlgn="base" hangingPunct="0">
              <a:spcBef>
                <a:spcPct val="0"/>
              </a:spcBef>
              <a:spcAft>
                <a:spcPct val="0"/>
              </a:spcAft>
              <a:buClr>
                <a:srgbClr val="EE2B7B"/>
              </a:buClr>
              <a:buFont typeface="Arial" panose="020B0604020202020204" pitchFamily="34" charset="0"/>
              <a:buChar char="•"/>
            </a:pPr>
            <a:r>
              <a:rPr lang="es-CO" sz="1493" dirty="0">
                <a:solidFill>
                  <a:prstClr val="black">
                    <a:lumMod val="85000"/>
                    <a:lumOff val="15000"/>
                  </a:prstClr>
                </a:solidFill>
                <a:latin typeface="Arial"/>
                <a:cs typeface="Arial"/>
              </a:rPr>
              <a:t>Desayuno</a:t>
            </a:r>
          </a:p>
          <a:p>
            <a:pPr marL="285750" indent="-285750" defTabSz="914062" eaLnBrk="0" fontAlgn="base" hangingPunct="0">
              <a:spcBef>
                <a:spcPct val="0"/>
              </a:spcBef>
              <a:spcAft>
                <a:spcPct val="0"/>
              </a:spcAft>
              <a:buClr>
                <a:srgbClr val="EE2B7B"/>
              </a:buClr>
              <a:buFont typeface="Arial" panose="020B0604020202020204" pitchFamily="34" charset="0"/>
              <a:buChar char="•"/>
            </a:pPr>
            <a:r>
              <a:rPr lang="es-CO" sz="1493" dirty="0">
                <a:solidFill>
                  <a:prstClr val="black">
                    <a:lumMod val="85000"/>
                    <a:lumOff val="15000"/>
                  </a:prstClr>
                </a:solidFill>
                <a:latin typeface="Arial"/>
                <a:cs typeface="Arial"/>
              </a:rPr>
              <a:t>Almuerzo </a:t>
            </a:r>
          </a:p>
          <a:p>
            <a:pPr marL="285750" indent="-285750" defTabSz="914062" eaLnBrk="0" fontAlgn="base" hangingPunct="0">
              <a:spcBef>
                <a:spcPct val="0"/>
              </a:spcBef>
              <a:spcAft>
                <a:spcPct val="0"/>
              </a:spcAft>
              <a:buClr>
                <a:srgbClr val="EE2B7B"/>
              </a:buClr>
              <a:buFont typeface="Arial" panose="020B0604020202020204" pitchFamily="34" charset="0"/>
              <a:buChar char="•"/>
            </a:pPr>
            <a:r>
              <a:rPr lang="es-CO" sz="1493" dirty="0">
                <a:solidFill>
                  <a:prstClr val="black">
                    <a:lumMod val="85000"/>
                    <a:lumOff val="15000"/>
                  </a:prstClr>
                </a:solidFill>
                <a:latin typeface="Arial"/>
                <a:cs typeface="Arial"/>
              </a:rPr>
              <a:t>Refrigerio</a:t>
            </a:r>
          </a:p>
          <a:p>
            <a:pPr defTabSz="914062" eaLnBrk="0" fontAlgn="base" hangingPunct="0">
              <a:spcBef>
                <a:spcPct val="0"/>
              </a:spcBef>
              <a:spcAft>
                <a:spcPct val="0"/>
              </a:spcAft>
              <a:buClr>
                <a:srgbClr val="EE2B7B"/>
              </a:buClr>
            </a:pPr>
            <a:endParaRPr lang="es-CO" sz="1493" dirty="0">
              <a:solidFill>
                <a:prstClr val="black">
                  <a:lumMod val="85000"/>
                  <a:lumOff val="15000"/>
                </a:prstClr>
              </a:solidFill>
              <a:latin typeface="Arial"/>
              <a:cs typeface="Arial"/>
            </a:endParaRPr>
          </a:p>
          <a:p>
            <a:pPr defTabSz="914062" eaLnBrk="0" fontAlgn="base" hangingPunct="0">
              <a:spcBef>
                <a:spcPct val="0"/>
              </a:spcBef>
              <a:spcAft>
                <a:spcPct val="0"/>
              </a:spcAft>
              <a:buClr>
                <a:srgbClr val="EE2B7B"/>
              </a:buClr>
            </a:pPr>
            <a:endParaRPr lang="es-CO" sz="1493" dirty="0">
              <a:solidFill>
                <a:prstClr val="black">
                  <a:lumMod val="85000"/>
                  <a:lumOff val="15000"/>
                </a:prstClr>
              </a:solidFill>
              <a:latin typeface="Arial"/>
              <a:cs typeface="Arial"/>
            </a:endParaRPr>
          </a:p>
          <a:p>
            <a:pPr defTabSz="914062" eaLnBrk="0" fontAlgn="base" hangingPunct="0">
              <a:spcBef>
                <a:spcPct val="0"/>
              </a:spcBef>
              <a:spcAft>
                <a:spcPct val="0"/>
              </a:spcAft>
              <a:buClr>
                <a:srgbClr val="EE2B7B"/>
              </a:buClr>
            </a:pPr>
            <a:endParaRPr lang="es-CO" sz="1493" dirty="0">
              <a:solidFill>
                <a:prstClr val="black">
                  <a:lumMod val="85000"/>
                  <a:lumOff val="15000"/>
                </a:prstClr>
              </a:solidFill>
              <a:latin typeface="Arial"/>
              <a:cs typeface="Arial"/>
            </a:endParaRPr>
          </a:p>
        </p:txBody>
      </p:sp>
    </p:spTree>
    <p:extLst>
      <p:ext uri="{BB962C8B-B14F-4D97-AF65-F5344CB8AC3E}">
        <p14:creationId xmlns:p14="http://schemas.microsoft.com/office/powerpoint/2010/main" val="64266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ángulo 94">
            <a:extLst>
              <a:ext uri="{FF2B5EF4-FFF2-40B4-BE49-F238E27FC236}">
                <a16:creationId xmlns:a16="http://schemas.microsoft.com/office/drawing/2014/main" id="{A4D7A63A-88B6-4752-A677-E44F00195EA8}"/>
              </a:ext>
            </a:extLst>
          </p:cNvPr>
          <p:cNvSpPr/>
          <p:nvPr/>
        </p:nvSpPr>
        <p:spPr>
          <a:xfrm>
            <a:off x="639786" y="1405406"/>
            <a:ext cx="4317465" cy="522900"/>
          </a:xfrm>
          <a:prstGeom prst="rect">
            <a:avLst/>
          </a:prstGeom>
          <a:ln w="12700">
            <a:solidFill>
              <a:srgbClr val="EE2B7B"/>
            </a:solidFill>
          </a:ln>
        </p:spPr>
        <p:txBody>
          <a:bodyPr wrap="square">
            <a:spAutoFit/>
          </a:bodyPr>
          <a:lstStyle/>
          <a:p>
            <a:pPr defTabSz="914062">
              <a:defRPr/>
            </a:pPr>
            <a:r>
              <a:rPr lang="es-ES_tradnl" sz="2798" b="1" dirty="0">
                <a:solidFill>
                  <a:srgbClr val="EE2B7B"/>
                </a:solidFill>
                <a:latin typeface="Arial" panose="020B0604020202020204" pitchFamily="34" charset="0"/>
                <a:cs typeface="Arial" panose="020B0604020202020204" pitchFamily="34" charset="0"/>
              </a:rPr>
              <a:t>Capitalismo consciente </a:t>
            </a:r>
            <a:endParaRPr lang="es-CO" sz="2798" b="1" dirty="0">
              <a:solidFill>
                <a:srgbClr val="EE2B7B"/>
              </a:solidFill>
              <a:latin typeface="Arial" panose="020B0604020202020204" pitchFamily="34" charset="0"/>
              <a:cs typeface="Arial" panose="020B0604020202020204" pitchFamily="34" charset="0"/>
            </a:endParaRPr>
          </a:p>
        </p:txBody>
      </p:sp>
      <p:cxnSp>
        <p:nvCxnSpPr>
          <p:cNvPr id="98" name="Conector recto 97">
            <a:extLst>
              <a:ext uri="{FF2B5EF4-FFF2-40B4-BE49-F238E27FC236}">
                <a16:creationId xmlns:a16="http://schemas.microsoft.com/office/drawing/2014/main" id="{FF62C3A4-2E3B-41DB-A507-03E45293E5C3}"/>
              </a:ext>
            </a:extLst>
          </p:cNvPr>
          <p:cNvCxnSpPr>
            <a:cxnSpLocks/>
          </p:cNvCxnSpPr>
          <p:nvPr/>
        </p:nvCxnSpPr>
        <p:spPr>
          <a:xfrm flipH="1" flipV="1">
            <a:off x="7938330" y="3924242"/>
            <a:ext cx="1934955"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9" name="Elipse 98">
            <a:extLst>
              <a:ext uri="{FF2B5EF4-FFF2-40B4-BE49-F238E27FC236}">
                <a16:creationId xmlns:a16="http://schemas.microsoft.com/office/drawing/2014/main" id="{87D5DEE0-784C-4461-A998-309E2374A413}"/>
              </a:ext>
            </a:extLst>
          </p:cNvPr>
          <p:cNvSpPr/>
          <p:nvPr/>
        </p:nvSpPr>
        <p:spPr>
          <a:xfrm>
            <a:off x="6855703" y="1676918"/>
            <a:ext cx="45701" cy="36851"/>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2">
              <a:defRPr/>
            </a:pPr>
            <a:endParaRPr lang="es-CO" sz="1799">
              <a:solidFill>
                <a:prstClr val="white">
                  <a:lumMod val="50000"/>
                </a:prstClr>
              </a:solidFill>
              <a:latin typeface="Calibri" panose="020F0502020204030204"/>
            </a:endParaRPr>
          </a:p>
        </p:txBody>
      </p:sp>
      <p:cxnSp>
        <p:nvCxnSpPr>
          <p:cNvPr id="100" name="Conector recto 99">
            <a:extLst>
              <a:ext uri="{FF2B5EF4-FFF2-40B4-BE49-F238E27FC236}">
                <a16:creationId xmlns:a16="http://schemas.microsoft.com/office/drawing/2014/main" id="{8E173367-ED9D-4385-A906-8EDD2C89846B}"/>
              </a:ext>
            </a:extLst>
          </p:cNvPr>
          <p:cNvCxnSpPr>
            <a:cxnSpLocks/>
          </p:cNvCxnSpPr>
          <p:nvPr/>
        </p:nvCxnSpPr>
        <p:spPr>
          <a:xfrm flipV="1">
            <a:off x="6859455" y="1713768"/>
            <a:ext cx="19099" cy="105653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270B09C6-1432-4ECF-AABE-B1D320812779}"/>
              </a:ext>
            </a:extLst>
          </p:cNvPr>
          <p:cNvCxnSpPr>
            <a:cxnSpLocks/>
          </p:cNvCxnSpPr>
          <p:nvPr/>
        </p:nvCxnSpPr>
        <p:spPr>
          <a:xfrm flipH="1" flipV="1">
            <a:off x="3951395" y="3920060"/>
            <a:ext cx="1934955"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2" name="Grupo 101">
            <a:extLst>
              <a:ext uri="{FF2B5EF4-FFF2-40B4-BE49-F238E27FC236}">
                <a16:creationId xmlns:a16="http://schemas.microsoft.com/office/drawing/2014/main" id="{48F874DB-02DD-43DA-93C0-6FBEC9AA988F}"/>
              </a:ext>
            </a:extLst>
          </p:cNvPr>
          <p:cNvGrpSpPr/>
          <p:nvPr/>
        </p:nvGrpSpPr>
        <p:grpSpPr>
          <a:xfrm rot="17823867">
            <a:off x="4919827" y="1822742"/>
            <a:ext cx="3730868" cy="3558693"/>
            <a:chOff x="819589" y="2888388"/>
            <a:chExt cx="3824770" cy="3632036"/>
          </a:xfrm>
        </p:grpSpPr>
        <p:pic>
          <p:nvPicPr>
            <p:cNvPr id="112" name="Imagen 111">
              <a:extLst>
                <a:ext uri="{FF2B5EF4-FFF2-40B4-BE49-F238E27FC236}">
                  <a16:creationId xmlns:a16="http://schemas.microsoft.com/office/drawing/2014/main" id="{44B3C3C6-7839-4DA4-9374-5B7FD35C0DE4}"/>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11424" b="8430"/>
            <a:stretch/>
          </p:blipFill>
          <p:spPr>
            <a:xfrm>
              <a:off x="819589" y="2888388"/>
              <a:ext cx="3824770" cy="3632036"/>
            </a:xfrm>
            <a:prstGeom prst="rect">
              <a:avLst/>
            </a:prstGeom>
          </p:spPr>
        </p:pic>
        <p:sp>
          <p:nvSpPr>
            <p:cNvPr id="113" name="Elipse 112">
              <a:extLst>
                <a:ext uri="{FF2B5EF4-FFF2-40B4-BE49-F238E27FC236}">
                  <a16:creationId xmlns:a16="http://schemas.microsoft.com/office/drawing/2014/main" id="{3386FE36-04EA-4D36-A6F0-823BE6C8E0CF}"/>
                </a:ext>
              </a:extLst>
            </p:cNvPr>
            <p:cNvSpPr/>
            <p:nvPr/>
          </p:nvSpPr>
          <p:spPr>
            <a:xfrm>
              <a:off x="1610436" y="3906465"/>
              <a:ext cx="2006221" cy="20198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2">
                <a:defRPr/>
              </a:pPr>
              <a:endParaRPr lang="es-CO" sz="1799">
                <a:solidFill>
                  <a:prstClr val="white">
                    <a:lumMod val="50000"/>
                  </a:prstClr>
                </a:solidFill>
                <a:latin typeface="Calibri" panose="020F0502020204030204"/>
              </a:endParaRPr>
            </a:p>
          </p:txBody>
        </p:sp>
      </p:grpSp>
      <p:sp>
        <p:nvSpPr>
          <p:cNvPr id="103" name="CuadroTexto 102">
            <a:extLst>
              <a:ext uri="{FF2B5EF4-FFF2-40B4-BE49-F238E27FC236}">
                <a16:creationId xmlns:a16="http://schemas.microsoft.com/office/drawing/2014/main" id="{09E4CC9E-5ECD-4B72-A040-297B73A25B80}"/>
              </a:ext>
            </a:extLst>
          </p:cNvPr>
          <p:cNvSpPr txBox="1"/>
          <p:nvPr/>
        </p:nvSpPr>
        <p:spPr>
          <a:xfrm>
            <a:off x="5788425" y="3340229"/>
            <a:ext cx="2264156" cy="922945"/>
          </a:xfrm>
          <a:prstGeom prst="rect">
            <a:avLst/>
          </a:prstGeom>
          <a:noFill/>
        </p:spPr>
        <p:txBody>
          <a:bodyPr wrap="square" rtlCol="0">
            <a:spAutoFit/>
          </a:bodyPr>
          <a:lstStyle/>
          <a:p>
            <a:pPr algn="ctr" defTabSz="914062">
              <a:defRPr/>
            </a:pPr>
            <a:r>
              <a:rPr lang="es-CO" sz="1799" b="1">
                <a:solidFill>
                  <a:srgbClr val="EE2B7B"/>
                </a:solidFill>
                <a:latin typeface="Arial" panose="020B0604020202020204" pitchFamily="34" charset="0"/>
                <a:cs typeface="Arial" panose="020B0604020202020204" pitchFamily="34" charset="0"/>
              </a:rPr>
              <a:t>Empresas socialmente conscientes</a:t>
            </a:r>
          </a:p>
        </p:txBody>
      </p:sp>
      <p:sp>
        <p:nvSpPr>
          <p:cNvPr id="104" name="CuadroTexto 103">
            <a:extLst>
              <a:ext uri="{FF2B5EF4-FFF2-40B4-BE49-F238E27FC236}">
                <a16:creationId xmlns:a16="http://schemas.microsoft.com/office/drawing/2014/main" id="{C5AC088F-F8DA-4D3E-B466-7A867F9DA411}"/>
              </a:ext>
            </a:extLst>
          </p:cNvPr>
          <p:cNvSpPr txBox="1"/>
          <p:nvPr/>
        </p:nvSpPr>
        <p:spPr>
          <a:xfrm>
            <a:off x="5732478" y="1325327"/>
            <a:ext cx="2264156" cy="338554"/>
          </a:xfrm>
          <a:prstGeom prst="rect">
            <a:avLst/>
          </a:prstGeom>
          <a:noFill/>
        </p:spPr>
        <p:txBody>
          <a:bodyPr wrap="square" rtlCol="0">
            <a:spAutoFit/>
          </a:bodyPr>
          <a:lstStyle/>
          <a:p>
            <a:pPr algn="ctr" defTabSz="914062">
              <a:defRPr/>
            </a:pPr>
            <a:r>
              <a:rPr lang="es-CO" sz="1600" b="1">
                <a:solidFill>
                  <a:srgbClr val="EE2B7B"/>
                </a:solidFill>
                <a:latin typeface="Arial" panose="020B0604020202020204" pitchFamily="34" charset="0"/>
                <a:cs typeface="Arial" panose="020B0604020202020204" pitchFamily="34" charset="0"/>
              </a:rPr>
              <a:t>Propósito</a:t>
            </a:r>
          </a:p>
        </p:txBody>
      </p:sp>
      <p:sp>
        <p:nvSpPr>
          <p:cNvPr id="105" name="CuadroTexto 104">
            <a:extLst>
              <a:ext uri="{FF2B5EF4-FFF2-40B4-BE49-F238E27FC236}">
                <a16:creationId xmlns:a16="http://schemas.microsoft.com/office/drawing/2014/main" id="{A7FA2E8F-C765-4234-8FAC-85E36A13C41E}"/>
              </a:ext>
            </a:extLst>
          </p:cNvPr>
          <p:cNvSpPr txBox="1"/>
          <p:nvPr/>
        </p:nvSpPr>
        <p:spPr>
          <a:xfrm>
            <a:off x="1240933" y="3676551"/>
            <a:ext cx="2264156" cy="338554"/>
          </a:xfrm>
          <a:prstGeom prst="rect">
            <a:avLst/>
          </a:prstGeom>
          <a:noFill/>
        </p:spPr>
        <p:txBody>
          <a:bodyPr wrap="square" rtlCol="0">
            <a:spAutoFit/>
          </a:bodyPr>
          <a:lstStyle/>
          <a:p>
            <a:pPr algn="ctr" defTabSz="914062">
              <a:defRPr/>
            </a:pPr>
            <a:r>
              <a:rPr lang="es-CO" sz="1600" b="1">
                <a:solidFill>
                  <a:srgbClr val="EE2B7B"/>
                </a:solidFill>
                <a:latin typeface="Arial" panose="020B0604020202020204" pitchFamily="34" charset="0"/>
                <a:cs typeface="Arial" panose="020B0604020202020204" pitchFamily="34" charset="0"/>
              </a:rPr>
              <a:t>Liderazgo consciente</a:t>
            </a:r>
          </a:p>
        </p:txBody>
      </p:sp>
      <p:sp>
        <p:nvSpPr>
          <p:cNvPr id="106" name="CuadroTexto 105">
            <a:extLst>
              <a:ext uri="{FF2B5EF4-FFF2-40B4-BE49-F238E27FC236}">
                <a16:creationId xmlns:a16="http://schemas.microsoft.com/office/drawing/2014/main" id="{CF46BEB4-C502-4194-AE1F-13A76D89670F}"/>
              </a:ext>
            </a:extLst>
          </p:cNvPr>
          <p:cNvSpPr txBox="1"/>
          <p:nvPr/>
        </p:nvSpPr>
        <p:spPr>
          <a:xfrm>
            <a:off x="9748144" y="3631967"/>
            <a:ext cx="2264156" cy="584775"/>
          </a:xfrm>
          <a:prstGeom prst="rect">
            <a:avLst/>
          </a:prstGeom>
          <a:noFill/>
        </p:spPr>
        <p:txBody>
          <a:bodyPr wrap="square" rtlCol="0">
            <a:spAutoFit/>
          </a:bodyPr>
          <a:lstStyle/>
          <a:p>
            <a:pPr algn="ctr" defTabSz="914062">
              <a:defRPr/>
            </a:pPr>
            <a:r>
              <a:rPr lang="es-CO" sz="1600" b="1">
                <a:solidFill>
                  <a:srgbClr val="EE2B7B"/>
                </a:solidFill>
                <a:latin typeface="Arial" panose="020B0604020202020204" pitchFamily="34" charset="0"/>
                <a:cs typeface="Arial" panose="020B0604020202020204" pitchFamily="34" charset="0"/>
              </a:rPr>
              <a:t>Integración de los grupos de interés </a:t>
            </a:r>
          </a:p>
        </p:txBody>
      </p:sp>
      <p:sp>
        <p:nvSpPr>
          <p:cNvPr id="107" name="CuadroTexto 106">
            <a:extLst>
              <a:ext uri="{FF2B5EF4-FFF2-40B4-BE49-F238E27FC236}">
                <a16:creationId xmlns:a16="http://schemas.microsoft.com/office/drawing/2014/main" id="{EE77403F-78C0-46E4-A893-F21AC134AAA7}"/>
              </a:ext>
            </a:extLst>
          </p:cNvPr>
          <p:cNvSpPr txBox="1"/>
          <p:nvPr/>
        </p:nvSpPr>
        <p:spPr>
          <a:xfrm>
            <a:off x="5769326" y="6084449"/>
            <a:ext cx="2264156" cy="338554"/>
          </a:xfrm>
          <a:prstGeom prst="rect">
            <a:avLst/>
          </a:prstGeom>
          <a:noFill/>
        </p:spPr>
        <p:txBody>
          <a:bodyPr wrap="square" rtlCol="0">
            <a:spAutoFit/>
          </a:bodyPr>
          <a:lstStyle/>
          <a:p>
            <a:pPr algn="ctr" defTabSz="914062">
              <a:defRPr/>
            </a:pPr>
            <a:r>
              <a:rPr lang="es-CO" sz="1600" b="1">
                <a:solidFill>
                  <a:srgbClr val="EE2B7B"/>
                </a:solidFill>
                <a:latin typeface="Arial" panose="020B0604020202020204" pitchFamily="34" charset="0"/>
                <a:cs typeface="Arial" panose="020B0604020202020204" pitchFamily="34" charset="0"/>
              </a:rPr>
              <a:t>Cultura consciente</a:t>
            </a:r>
          </a:p>
        </p:txBody>
      </p:sp>
      <p:cxnSp>
        <p:nvCxnSpPr>
          <p:cNvPr id="108" name="Conector recto 107">
            <a:extLst>
              <a:ext uri="{FF2B5EF4-FFF2-40B4-BE49-F238E27FC236}">
                <a16:creationId xmlns:a16="http://schemas.microsoft.com/office/drawing/2014/main" id="{87C13FEE-38C8-4A46-AC4E-6BBCE8366CE8}"/>
              </a:ext>
            </a:extLst>
          </p:cNvPr>
          <p:cNvCxnSpPr>
            <a:cxnSpLocks/>
          </p:cNvCxnSpPr>
          <p:nvPr/>
        </p:nvCxnSpPr>
        <p:spPr>
          <a:xfrm flipV="1">
            <a:off x="6864555" y="4987022"/>
            <a:ext cx="6847" cy="101214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9" name="Elipse 108">
            <a:extLst>
              <a:ext uri="{FF2B5EF4-FFF2-40B4-BE49-F238E27FC236}">
                <a16:creationId xmlns:a16="http://schemas.microsoft.com/office/drawing/2014/main" id="{E86E1811-A0A2-4457-985D-CD21B1A5B239}"/>
              </a:ext>
            </a:extLst>
          </p:cNvPr>
          <p:cNvSpPr/>
          <p:nvPr/>
        </p:nvSpPr>
        <p:spPr>
          <a:xfrm>
            <a:off x="3905695" y="3901635"/>
            <a:ext cx="45701" cy="36851"/>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2">
              <a:defRPr/>
            </a:pPr>
            <a:endParaRPr lang="es-CO" sz="1799">
              <a:solidFill>
                <a:prstClr val="white">
                  <a:lumMod val="50000"/>
                </a:prstClr>
              </a:solidFill>
              <a:latin typeface="Calibri" panose="020F0502020204030204"/>
            </a:endParaRPr>
          </a:p>
        </p:txBody>
      </p:sp>
      <p:sp>
        <p:nvSpPr>
          <p:cNvPr id="110" name="Elipse 109">
            <a:extLst>
              <a:ext uri="{FF2B5EF4-FFF2-40B4-BE49-F238E27FC236}">
                <a16:creationId xmlns:a16="http://schemas.microsoft.com/office/drawing/2014/main" id="{27F9412D-6A26-4119-AB77-F5ECF63DF9CD}"/>
              </a:ext>
            </a:extLst>
          </p:cNvPr>
          <p:cNvSpPr/>
          <p:nvPr/>
        </p:nvSpPr>
        <p:spPr>
          <a:xfrm>
            <a:off x="9881570" y="3898684"/>
            <a:ext cx="45701" cy="36851"/>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2">
              <a:defRPr/>
            </a:pPr>
            <a:endParaRPr lang="es-CO" sz="1799">
              <a:solidFill>
                <a:prstClr val="white">
                  <a:lumMod val="50000"/>
                </a:prstClr>
              </a:solidFill>
              <a:latin typeface="Calibri" panose="020F0502020204030204"/>
            </a:endParaRPr>
          </a:p>
        </p:txBody>
      </p:sp>
      <p:sp>
        <p:nvSpPr>
          <p:cNvPr id="111" name="Elipse 110">
            <a:extLst>
              <a:ext uri="{FF2B5EF4-FFF2-40B4-BE49-F238E27FC236}">
                <a16:creationId xmlns:a16="http://schemas.microsoft.com/office/drawing/2014/main" id="{7BF12D91-892C-4B94-AF45-09B555D97979}"/>
              </a:ext>
            </a:extLst>
          </p:cNvPr>
          <p:cNvSpPr/>
          <p:nvPr/>
        </p:nvSpPr>
        <p:spPr>
          <a:xfrm>
            <a:off x="6849769" y="6013377"/>
            <a:ext cx="45701" cy="36851"/>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62">
              <a:defRPr/>
            </a:pPr>
            <a:endParaRPr lang="es-CO" sz="1799">
              <a:solidFill>
                <a:prstClr val="white">
                  <a:lumMod val="50000"/>
                </a:prstClr>
              </a:solidFill>
              <a:latin typeface="Calibri" panose="020F0502020204030204"/>
            </a:endParaRPr>
          </a:p>
        </p:txBody>
      </p:sp>
      <p:pic>
        <p:nvPicPr>
          <p:cNvPr id="26" name="Imagen 25">
            <a:extLst>
              <a:ext uri="{FF2B5EF4-FFF2-40B4-BE49-F238E27FC236}">
                <a16:creationId xmlns:a16="http://schemas.microsoft.com/office/drawing/2014/main" id="{0C7EB726-EEDB-4AD8-9F2A-C3EB322F2378}"/>
              </a:ext>
            </a:extLst>
          </p:cNvPr>
          <p:cNvPicPr>
            <a:picLocks noChangeAspect="1"/>
          </p:cNvPicPr>
          <p:nvPr/>
        </p:nvPicPr>
        <p:blipFill>
          <a:blip r:embed="rId3"/>
          <a:stretch>
            <a:fillRect/>
          </a:stretch>
        </p:blipFill>
        <p:spPr>
          <a:xfrm>
            <a:off x="10319883" y="6347319"/>
            <a:ext cx="1544305" cy="259111"/>
          </a:xfrm>
          <a:prstGeom prst="rect">
            <a:avLst/>
          </a:prstGeom>
        </p:spPr>
      </p:pic>
      <p:pic>
        <p:nvPicPr>
          <p:cNvPr id="27" name="Imagen 26" descr="Imagen que contiene Forma&#10;&#10;Descripción generada automáticamente">
            <a:extLst>
              <a:ext uri="{FF2B5EF4-FFF2-40B4-BE49-F238E27FC236}">
                <a16:creationId xmlns:a16="http://schemas.microsoft.com/office/drawing/2014/main" id="{1F41FC1E-555C-425C-B433-894150CB31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26621" y="5054672"/>
            <a:ext cx="282815" cy="989854"/>
          </a:xfrm>
          <a:prstGeom prst="rect">
            <a:avLst/>
          </a:prstGeom>
        </p:spPr>
      </p:pic>
      <p:pic>
        <p:nvPicPr>
          <p:cNvPr id="22" name="Imagen 21">
            <a:extLst>
              <a:ext uri="{FF2B5EF4-FFF2-40B4-BE49-F238E27FC236}">
                <a16:creationId xmlns:a16="http://schemas.microsoft.com/office/drawing/2014/main" id="{3A7CF978-9104-4847-9063-E04BC848333F}"/>
              </a:ext>
            </a:extLst>
          </p:cNvPr>
          <p:cNvPicPr>
            <a:picLocks noChangeAspect="1"/>
          </p:cNvPicPr>
          <p:nvPr/>
        </p:nvPicPr>
        <p:blipFill rotWithShape="1">
          <a:blip r:embed="rId5"/>
          <a:srcRect l="84991" r="1" b="73221"/>
          <a:stretch/>
        </p:blipFill>
        <p:spPr>
          <a:xfrm rot="10800000">
            <a:off x="-1" y="4870822"/>
            <a:ext cx="1978749" cy="1985856"/>
          </a:xfrm>
          <a:prstGeom prst="rect">
            <a:avLst/>
          </a:prstGeom>
        </p:spPr>
      </p:pic>
    </p:spTree>
    <p:extLst>
      <p:ext uri="{BB962C8B-B14F-4D97-AF65-F5344CB8AC3E}">
        <p14:creationId xmlns:p14="http://schemas.microsoft.com/office/powerpoint/2010/main" val="3942200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4407C41-E0B1-4F01-8F07-CD317C285893}"/>
              </a:ext>
            </a:extLst>
          </p:cNvPr>
          <p:cNvPicPr>
            <a:picLocks noChangeAspect="1"/>
          </p:cNvPicPr>
          <p:nvPr/>
        </p:nvPicPr>
        <p:blipFill>
          <a:blip r:embed="rId2"/>
          <a:stretch>
            <a:fillRect/>
          </a:stretch>
        </p:blipFill>
        <p:spPr>
          <a:xfrm>
            <a:off x="66675" y="0"/>
            <a:ext cx="12192000" cy="4775774"/>
          </a:xfrm>
          <a:prstGeom prst="rect">
            <a:avLst/>
          </a:prstGeom>
        </p:spPr>
      </p:pic>
      <p:sp>
        <p:nvSpPr>
          <p:cNvPr id="7" name="CuadroTexto 6">
            <a:extLst>
              <a:ext uri="{FF2B5EF4-FFF2-40B4-BE49-F238E27FC236}">
                <a16:creationId xmlns:a16="http://schemas.microsoft.com/office/drawing/2014/main" id="{3C67CEEC-25F3-4BB9-9F53-C935AD53EF88}"/>
              </a:ext>
            </a:extLst>
          </p:cNvPr>
          <p:cNvSpPr txBox="1"/>
          <p:nvPr/>
        </p:nvSpPr>
        <p:spPr>
          <a:xfrm>
            <a:off x="4257675" y="6448576"/>
            <a:ext cx="3943350" cy="322076"/>
          </a:xfrm>
          <a:prstGeom prst="rect">
            <a:avLst/>
          </a:prstGeom>
          <a:noFill/>
        </p:spPr>
        <p:txBody>
          <a:bodyPr wrap="square">
            <a:spAutoFit/>
          </a:bodyPr>
          <a:lstStyle/>
          <a:p>
            <a:pPr algn="ctr" defTabSz="914062" eaLnBrk="0" fontAlgn="base" hangingPunct="0">
              <a:spcBef>
                <a:spcPct val="0"/>
              </a:spcBef>
              <a:spcAft>
                <a:spcPct val="0"/>
              </a:spcAft>
            </a:pPr>
            <a:r>
              <a:rPr lang="es-CO" sz="1493" b="1" dirty="0">
                <a:solidFill>
                  <a:prstClr val="white"/>
                </a:solidFill>
                <a:latin typeface="Arial"/>
                <a:cs typeface="Arial"/>
                <a:hlinkClick r:id="rId3"/>
              </a:rPr>
              <a:t>https://www.viajescomfama.com</a:t>
            </a:r>
            <a:r>
              <a:rPr lang="es-CO" sz="1493" b="1" dirty="0">
                <a:solidFill>
                  <a:prstClr val="white"/>
                </a:solidFill>
                <a:latin typeface="Arial"/>
                <a:cs typeface="Arial"/>
              </a:rPr>
              <a:t> </a:t>
            </a:r>
          </a:p>
        </p:txBody>
      </p:sp>
      <p:pic>
        <p:nvPicPr>
          <p:cNvPr id="8" name="Imagen 7">
            <a:extLst>
              <a:ext uri="{FF2B5EF4-FFF2-40B4-BE49-F238E27FC236}">
                <a16:creationId xmlns:a16="http://schemas.microsoft.com/office/drawing/2014/main" id="{7713B01E-7F54-4779-BB7B-06F7C65323E4}"/>
              </a:ext>
            </a:extLst>
          </p:cNvPr>
          <p:cNvPicPr>
            <a:picLocks noChangeAspect="1"/>
          </p:cNvPicPr>
          <p:nvPr/>
        </p:nvPicPr>
        <p:blipFill>
          <a:blip r:embed="rId4"/>
          <a:stretch>
            <a:fillRect/>
          </a:stretch>
        </p:blipFill>
        <p:spPr>
          <a:xfrm>
            <a:off x="10293050" y="6347319"/>
            <a:ext cx="1563282" cy="262295"/>
          </a:xfrm>
          <a:prstGeom prst="rect">
            <a:avLst/>
          </a:prstGeom>
        </p:spPr>
      </p:pic>
      <p:pic>
        <p:nvPicPr>
          <p:cNvPr id="12" name="Imagen 11">
            <a:extLst>
              <a:ext uri="{FF2B5EF4-FFF2-40B4-BE49-F238E27FC236}">
                <a16:creationId xmlns:a16="http://schemas.microsoft.com/office/drawing/2014/main" id="{EA719821-E012-4885-B1C8-93A1CB9466A4}"/>
              </a:ext>
            </a:extLst>
          </p:cNvPr>
          <p:cNvPicPr>
            <a:picLocks noChangeAspect="1"/>
          </p:cNvPicPr>
          <p:nvPr/>
        </p:nvPicPr>
        <p:blipFill>
          <a:blip r:embed="rId5"/>
          <a:stretch>
            <a:fillRect/>
          </a:stretch>
        </p:blipFill>
        <p:spPr>
          <a:xfrm>
            <a:off x="3521868" y="4801432"/>
            <a:ext cx="5281613" cy="1677034"/>
          </a:xfrm>
          <a:prstGeom prst="rect">
            <a:avLst/>
          </a:prstGeom>
        </p:spPr>
      </p:pic>
    </p:spTree>
    <p:extLst>
      <p:ext uri="{BB962C8B-B14F-4D97-AF65-F5344CB8AC3E}">
        <p14:creationId xmlns:p14="http://schemas.microsoft.com/office/powerpoint/2010/main" val="2970474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115958C-2D7A-4D14-B4FC-162A7724A43E}"/>
              </a:ext>
            </a:extLst>
          </p:cNvPr>
          <p:cNvPicPr>
            <a:picLocks noChangeAspect="1"/>
          </p:cNvPicPr>
          <p:nvPr/>
        </p:nvPicPr>
        <p:blipFill>
          <a:blip r:embed="rId2"/>
          <a:stretch>
            <a:fillRect/>
          </a:stretch>
        </p:blipFill>
        <p:spPr>
          <a:xfrm>
            <a:off x="-18624" y="0"/>
            <a:ext cx="12177775" cy="3284858"/>
          </a:xfrm>
          <a:prstGeom prst="rect">
            <a:avLst/>
          </a:prstGeom>
        </p:spPr>
      </p:pic>
      <p:pic>
        <p:nvPicPr>
          <p:cNvPr id="3" name="Imagen 2">
            <a:extLst>
              <a:ext uri="{FF2B5EF4-FFF2-40B4-BE49-F238E27FC236}">
                <a16:creationId xmlns:a16="http://schemas.microsoft.com/office/drawing/2014/main" id="{50B234F5-67F5-4195-8B12-658C1F3019B2}"/>
              </a:ext>
            </a:extLst>
          </p:cNvPr>
          <p:cNvPicPr>
            <a:picLocks noChangeAspect="1"/>
          </p:cNvPicPr>
          <p:nvPr/>
        </p:nvPicPr>
        <p:blipFill>
          <a:blip r:embed="rId3"/>
          <a:stretch>
            <a:fillRect/>
          </a:stretch>
        </p:blipFill>
        <p:spPr>
          <a:xfrm>
            <a:off x="-18624" y="3331448"/>
            <a:ext cx="12210625" cy="3546596"/>
          </a:xfrm>
          <a:prstGeom prst="rect">
            <a:avLst/>
          </a:prstGeom>
        </p:spPr>
      </p:pic>
    </p:spTree>
    <p:extLst>
      <p:ext uri="{BB962C8B-B14F-4D97-AF65-F5344CB8AC3E}">
        <p14:creationId xmlns:p14="http://schemas.microsoft.com/office/powerpoint/2010/main" val="737129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73D37667-7B25-EF44-9B08-D686450E6E08}"/>
              </a:ext>
            </a:extLst>
          </p:cNvPr>
          <p:cNvSpPr/>
          <p:nvPr/>
        </p:nvSpPr>
        <p:spPr>
          <a:xfrm>
            <a:off x="6413873" y="3429000"/>
            <a:ext cx="5174090" cy="1924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010" rtl="0" eaLnBrk="1" fontAlgn="base" latinLnBrk="0" hangingPunct="1">
              <a:lnSpc>
                <a:spcPct val="100000"/>
              </a:lnSpc>
              <a:spcBef>
                <a:spcPts val="0"/>
              </a:spcBef>
              <a:spcAft>
                <a:spcPts val="0"/>
              </a:spcAft>
              <a:buClrTx/>
              <a:buSzTx/>
              <a:buFontTx/>
              <a:buNone/>
              <a:tabLst/>
              <a:defRPr/>
            </a:pPr>
            <a:r>
              <a:rPr kumimoji="0" lang="es-CO" sz="1706"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Promovemos la salud más allá de la ausencia de enfermedad. Impulsamos la prevención consciente, el cuidado, el ejercicio, la alimentación saludable y el equilibrio entre la vida y el trabajo que permita vivir una </a:t>
            </a:r>
            <a:r>
              <a:rPr kumimoji="0" lang="es-CO" sz="1706"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experiencia de bienestar a partir del cuerpo, la mente y las emociones.</a:t>
            </a:r>
          </a:p>
        </p:txBody>
      </p:sp>
      <p:sp>
        <p:nvSpPr>
          <p:cNvPr id="9" name="Rectángulo 8">
            <a:extLst>
              <a:ext uri="{FF2B5EF4-FFF2-40B4-BE49-F238E27FC236}">
                <a16:creationId xmlns:a16="http://schemas.microsoft.com/office/drawing/2014/main" id="{FCEA308A-3901-F043-B50F-CA4AC390994B}"/>
              </a:ext>
            </a:extLst>
          </p:cNvPr>
          <p:cNvSpPr/>
          <p:nvPr/>
        </p:nvSpPr>
        <p:spPr>
          <a:xfrm>
            <a:off x="6413874" y="1739447"/>
            <a:ext cx="3455904" cy="1667892"/>
          </a:xfrm>
          <a:prstGeom prst="rect">
            <a:avLst/>
          </a:prstGeom>
        </p:spPr>
        <p:txBody>
          <a:bodyPr wrap="square">
            <a:spAutoFit/>
          </a:bodyPr>
          <a:lstStyle/>
          <a:p>
            <a:pPr marL="0" marR="0" lvl="0" indent="0" algn="l" defTabSz="1219010" rtl="0" eaLnBrk="1" fontAlgn="auto" latinLnBrk="0" hangingPunct="1">
              <a:lnSpc>
                <a:spcPct val="100000"/>
              </a:lnSpc>
              <a:spcBef>
                <a:spcPts val="0"/>
              </a:spcBef>
              <a:spcAft>
                <a:spcPts val="0"/>
              </a:spcAft>
              <a:buClrTx/>
              <a:buSzTx/>
              <a:buFontTx/>
              <a:buNone/>
              <a:tabLst/>
              <a:defRPr/>
            </a:pPr>
            <a:r>
              <a:rPr kumimoji="0" lang="es-CO" sz="5119"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Salud </a:t>
            </a:r>
          </a:p>
          <a:p>
            <a:pPr marL="0" marR="0" lvl="0" indent="0" algn="l" defTabSz="1219010" rtl="0" eaLnBrk="1" fontAlgn="auto" latinLnBrk="0" hangingPunct="1">
              <a:lnSpc>
                <a:spcPct val="100000"/>
              </a:lnSpc>
              <a:spcBef>
                <a:spcPts val="0"/>
              </a:spcBef>
              <a:spcAft>
                <a:spcPts val="0"/>
              </a:spcAft>
              <a:buClrTx/>
              <a:buSzTx/>
              <a:buFontTx/>
              <a:buNone/>
              <a:tabLst/>
              <a:defRPr/>
            </a:pPr>
            <a:r>
              <a:rPr kumimoji="0" lang="es-CO" sz="5119"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 Cuidado</a:t>
            </a:r>
          </a:p>
        </p:txBody>
      </p:sp>
    </p:spTree>
    <p:extLst>
      <p:ext uri="{BB962C8B-B14F-4D97-AF65-F5344CB8AC3E}">
        <p14:creationId xmlns:p14="http://schemas.microsoft.com/office/powerpoint/2010/main" val="71473037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FF3AD19-E145-9F40-8370-B189C0A17046}"/>
              </a:ext>
            </a:extLst>
          </p:cNvPr>
          <p:cNvSpPr/>
          <p:nvPr/>
        </p:nvSpPr>
        <p:spPr>
          <a:xfrm>
            <a:off x="6249596" y="3283457"/>
            <a:ext cx="3916691" cy="1911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010" rtl="0" eaLnBrk="1" fontAlgn="auto" latinLnBrk="0" hangingPunct="1">
              <a:lnSpc>
                <a:spcPct val="100000"/>
              </a:lnSpc>
              <a:spcBef>
                <a:spcPts val="0"/>
              </a:spcBef>
              <a:spcAft>
                <a:spcPts val="0"/>
              </a:spcAft>
              <a:buClrTx/>
              <a:buSzTx/>
              <a:buFontTx/>
              <a:buNone/>
              <a:tabLst/>
              <a:defRPr/>
            </a:pPr>
            <a:r>
              <a:rPr kumimoji="0" lang="es-CO" sz="192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 aliados, como EPS Sura, hacemos sostenible el régimen contributivo de salud.  </a:t>
            </a:r>
            <a:r>
              <a:rPr kumimoji="0" lang="es-CO" sz="192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Entendemos que la salud y el bienestar son pilares para el disfrute de la vida. </a:t>
            </a:r>
          </a:p>
        </p:txBody>
      </p:sp>
      <p:sp>
        <p:nvSpPr>
          <p:cNvPr id="7" name="Rectángulo 6">
            <a:extLst>
              <a:ext uri="{FF2B5EF4-FFF2-40B4-BE49-F238E27FC236}">
                <a16:creationId xmlns:a16="http://schemas.microsoft.com/office/drawing/2014/main" id="{1D1578AE-1E2B-3143-88BE-D1C95F3B0E79}"/>
              </a:ext>
            </a:extLst>
          </p:cNvPr>
          <p:cNvSpPr/>
          <p:nvPr/>
        </p:nvSpPr>
        <p:spPr>
          <a:xfrm>
            <a:off x="6249596" y="2200234"/>
            <a:ext cx="4147085" cy="1077090"/>
          </a:xfrm>
          <a:prstGeom prst="rect">
            <a:avLst/>
          </a:prstGeom>
        </p:spPr>
        <p:txBody>
          <a:bodyPr wrap="square">
            <a:spAutoFit/>
          </a:bodyPr>
          <a:lstStyle/>
          <a:p>
            <a:pPr marL="0" marR="0" lvl="0" indent="0" algn="l" defTabSz="1219010" rtl="0" eaLnBrk="1" fontAlgn="auto" latinLnBrk="0" hangingPunct="1">
              <a:lnSpc>
                <a:spcPct val="100000"/>
              </a:lnSpc>
              <a:spcBef>
                <a:spcPts val="0"/>
              </a:spcBef>
              <a:spcAft>
                <a:spcPts val="0"/>
              </a:spcAft>
              <a:buClrTx/>
              <a:buSzTx/>
              <a:buFontTx/>
              <a:buNone/>
              <a:tabLst/>
              <a:defRPr/>
            </a:pPr>
            <a:r>
              <a:rPr kumimoji="0" lang="es-CO" sz="6399" b="1" i="0" u="none" strike="noStrike" kern="1200" cap="none" spc="0" normalizeH="0" baseline="0" noProof="0">
                <a:ln>
                  <a:noFill/>
                </a:ln>
                <a:solidFill>
                  <a:srgbClr val="EE2B7B"/>
                </a:solidFill>
                <a:effectLst/>
                <a:uLnTx/>
                <a:uFillTx/>
                <a:latin typeface="Arial" panose="020B0604020202020204" pitchFamily="34" charset="0"/>
                <a:ea typeface="+mn-ea"/>
                <a:cs typeface="Arial" panose="020B0604020202020204" pitchFamily="34" charset="0"/>
              </a:rPr>
              <a:t>Salud</a:t>
            </a:r>
            <a:endParaRPr kumimoji="0" lang="es-CO" sz="5759"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Imagen 7">
            <a:extLst>
              <a:ext uri="{FF2B5EF4-FFF2-40B4-BE49-F238E27FC236}">
                <a16:creationId xmlns:a16="http://schemas.microsoft.com/office/drawing/2014/main" id="{921F4943-596A-0D4C-B7D2-004EE7AD0D6A}"/>
              </a:ext>
            </a:extLst>
          </p:cNvPr>
          <p:cNvPicPr>
            <a:picLocks noChangeAspect="1"/>
          </p:cNvPicPr>
          <p:nvPr/>
        </p:nvPicPr>
        <p:blipFill>
          <a:blip r:embed="rId4"/>
          <a:stretch>
            <a:fillRect/>
          </a:stretch>
        </p:blipFill>
        <p:spPr>
          <a:xfrm>
            <a:off x="10319883" y="6347319"/>
            <a:ext cx="1544305" cy="259111"/>
          </a:xfrm>
          <a:prstGeom prst="rect">
            <a:avLst/>
          </a:prstGeom>
        </p:spPr>
      </p:pic>
      <p:pic>
        <p:nvPicPr>
          <p:cNvPr id="10" name="Imagen 9" descr="Imagen que contiene Forma&#10;&#10;Descripción generada automáticamente">
            <a:extLst>
              <a:ext uri="{FF2B5EF4-FFF2-40B4-BE49-F238E27FC236}">
                <a16:creationId xmlns:a16="http://schemas.microsoft.com/office/drawing/2014/main" id="{51A0D175-E9CA-9946-913E-D66B58E7AD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26621" y="5054672"/>
            <a:ext cx="282815" cy="989854"/>
          </a:xfrm>
          <a:prstGeom prst="rect">
            <a:avLst/>
          </a:prstGeom>
        </p:spPr>
      </p:pic>
      <p:pic>
        <p:nvPicPr>
          <p:cNvPr id="3" name="Imagen 2">
            <a:extLst>
              <a:ext uri="{FF2B5EF4-FFF2-40B4-BE49-F238E27FC236}">
                <a16:creationId xmlns:a16="http://schemas.microsoft.com/office/drawing/2014/main" id="{952D3595-5726-ED4C-A5C1-B3DBB2FE52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5427" y="6342866"/>
            <a:ext cx="1544305" cy="350042"/>
          </a:xfrm>
          <a:prstGeom prst="rect">
            <a:avLst/>
          </a:prstGeom>
        </p:spPr>
      </p:pic>
    </p:spTree>
    <p:extLst>
      <p:ext uri="{BB962C8B-B14F-4D97-AF65-F5344CB8AC3E}">
        <p14:creationId xmlns:p14="http://schemas.microsoft.com/office/powerpoint/2010/main" val="427133961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Imagen 42" descr="Imagen que contiene persona, interior, hombre, tabla&#10;&#10;Descripción generada automáticamente">
            <a:extLst>
              <a:ext uri="{FF2B5EF4-FFF2-40B4-BE49-F238E27FC236}">
                <a16:creationId xmlns:a16="http://schemas.microsoft.com/office/drawing/2014/main" id="{1010C5D6-CC48-4C17-BB85-A8734244910A}"/>
              </a:ext>
            </a:extLst>
          </p:cNvPr>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l="17375" t="10393" r="-1457" b="11067"/>
          <a:stretch/>
        </p:blipFill>
        <p:spPr>
          <a:xfrm>
            <a:off x="524630" y="1909877"/>
            <a:ext cx="4810872" cy="3225235"/>
          </a:xfrm>
          <a:prstGeom prst="rect">
            <a:avLst/>
          </a:prstGeom>
        </p:spPr>
      </p:pic>
      <p:pic>
        <p:nvPicPr>
          <p:cNvPr id="14" name="Imagen 13">
            <a:extLst>
              <a:ext uri="{FF2B5EF4-FFF2-40B4-BE49-F238E27FC236}">
                <a16:creationId xmlns:a16="http://schemas.microsoft.com/office/drawing/2014/main" id="{AF34E51A-150D-4923-8865-23B7527C4E2C}"/>
              </a:ext>
            </a:extLst>
          </p:cNvPr>
          <p:cNvPicPr>
            <a:picLocks noChangeAspect="1"/>
          </p:cNvPicPr>
          <p:nvPr/>
        </p:nvPicPr>
        <p:blipFill>
          <a:blip r:embed="rId3"/>
          <a:stretch>
            <a:fillRect/>
          </a:stretch>
        </p:blipFill>
        <p:spPr>
          <a:xfrm>
            <a:off x="10293050" y="6347319"/>
            <a:ext cx="1563282" cy="262295"/>
          </a:xfrm>
          <a:prstGeom prst="rect">
            <a:avLst/>
          </a:prstGeom>
        </p:spPr>
      </p:pic>
      <p:pic>
        <p:nvPicPr>
          <p:cNvPr id="15" name="Imagen 14">
            <a:extLst>
              <a:ext uri="{FF2B5EF4-FFF2-40B4-BE49-F238E27FC236}">
                <a16:creationId xmlns:a16="http://schemas.microsoft.com/office/drawing/2014/main" id="{E5C2071F-1016-42F0-92FA-3F5AF92D3215}"/>
              </a:ext>
            </a:extLst>
          </p:cNvPr>
          <p:cNvPicPr>
            <a:picLocks noChangeAspect="1"/>
          </p:cNvPicPr>
          <p:nvPr/>
        </p:nvPicPr>
        <p:blipFill>
          <a:blip r:embed="rId4"/>
          <a:stretch>
            <a:fillRect/>
          </a:stretch>
        </p:blipFill>
        <p:spPr>
          <a:xfrm>
            <a:off x="11856332" y="5439569"/>
            <a:ext cx="69246" cy="830952"/>
          </a:xfrm>
          <a:prstGeom prst="rect">
            <a:avLst/>
          </a:prstGeom>
        </p:spPr>
      </p:pic>
      <p:sp>
        <p:nvSpPr>
          <p:cNvPr id="19" name="CuadroTexto 18">
            <a:extLst>
              <a:ext uri="{FF2B5EF4-FFF2-40B4-BE49-F238E27FC236}">
                <a16:creationId xmlns:a16="http://schemas.microsoft.com/office/drawing/2014/main" id="{FEA5B017-DAB6-4EA2-A61C-C34713325A17}"/>
              </a:ext>
            </a:extLst>
          </p:cNvPr>
          <p:cNvSpPr txBox="1"/>
          <p:nvPr/>
        </p:nvSpPr>
        <p:spPr>
          <a:xfrm>
            <a:off x="5948007" y="953583"/>
            <a:ext cx="5818604" cy="1865126"/>
          </a:xfrm>
          <a:prstGeom prst="rect">
            <a:avLst/>
          </a:prstGeom>
          <a:noFill/>
        </p:spPr>
        <p:txBody>
          <a:bodyPr wrap="square">
            <a:spAutoFit/>
          </a:bodyPr>
          <a:lstStyle/>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Programa Integral de SG-SST</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Encuesta de Riesgo Psicosocial </a:t>
            </a:r>
            <a:r>
              <a:rPr kumimoji="0" lang="es-ES" sz="1280" b="1" i="0" u="none" strike="noStrike" kern="1200" cap="none" spc="0" normalizeH="0" baseline="0" noProof="0" dirty="0">
                <a:ln>
                  <a:noFill/>
                </a:ln>
                <a:solidFill>
                  <a:prstClr val="black"/>
                </a:solidFill>
                <a:effectLst/>
                <a:uLnTx/>
                <a:uFillTx/>
                <a:latin typeface="Arial"/>
                <a:ea typeface="+mn-ea"/>
                <a:cs typeface="Arial"/>
              </a:rPr>
              <a:t>*suspendida por emergencia sanitaria.</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Salud ocupacional (Exámenes ocupacionales y Exámenes de laboratorio)</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Vigilancia epidemiológica (Fisioteka, relájate en tu puesto)</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Salud Física (CAPF, Convenio Smart </a:t>
            </a:r>
            <a:r>
              <a:rPr kumimoji="0" lang="es-ES" sz="1280" b="0" i="0" u="none" strike="noStrike" kern="1200" cap="none" spc="0" normalizeH="0" baseline="0" noProof="0" dirty="0" err="1">
                <a:ln>
                  <a:noFill/>
                </a:ln>
                <a:solidFill>
                  <a:prstClr val="black"/>
                </a:solidFill>
                <a:effectLst/>
                <a:uLnTx/>
                <a:uFillTx/>
                <a:latin typeface="Arial"/>
                <a:ea typeface="+mn-ea"/>
                <a:cs typeface="Arial"/>
              </a:rPr>
              <a:t>fit</a:t>
            </a:r>
            <a:r>
              <a:rPr kumimoji="0" lang="es-ES" sz="1280" b="0" i="0" u="none" strike="noStrike" kern="1200" cap="none" spc="0" normalizeH="0" baseline="0" noProof="0" dirty="0">
                <a:ln>
                  <a:noFill/>
                </a:ln>
                <a:solidFill>
                  <a:prstClr val="black"/>
                </a:solidFill>
                <a:effectLst/>
                <a:uLnTx/>
                <a:uFillTx/>
                <a:latin typeface="Arial"/>
                <a:ea typeface="+mn-ea"/>
                <a:cs typeface="Arial"/>
              </a:rPr>
              <a:t> y escuelas osteomusculares y cardiovasculares)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Salud Nutricional (talleres de vida saludable, programa pesos saludable)</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Vacunación sede empresa </a:t>
            </a:r>
          </a:p>
        </p:txBody>
      </p:sp>
      <p:sp>
        <p:nvSpPr>
          <p:cNvPr id="20" name="Rectángulo 19"/>
          <p:cNvSpPr/>
          <p:nvPr/>
        </p:nvSpPr>
        <p:spPr>
          <a:xfrm>
            <a:off x="6048096" y="583506"/>
            <a:ext cx="1460677" cy="349410"/>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10" rtl="0" eaLnBrk="1" fontAlgn="auto" latinLnBrk="0" hangingPunct="1">
              <a:lnSpc>
                <a:spcPct val="100000"/>
              </a:lnSpc>
              <a:spcBef>
                <a:spcPts val="0"/>
              </a:spcBef>
              <a:spcAft>
                <a:spcPts val="0"/>
              </a:spcAft>
              <a:buClrTx/>
              <a:buSzTx/>
              <a:buFontTx/>
              <a:buNone/>
              <a:tabLst/>
              <a:defRPr/>
            </a:pPr>
            <a:endParaRPr kumimoji="0" lang="es-CO" sz="245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742AF64B-AF83-495E-94A1-53166B85477C}"/>
              </a:ext>
            </a:extLst>
          </p:cNvPr>
          <p:cNvSpPr/>
          <p:nvPr/>
        </p:nvSpPr>
        <p:spPr>
          <a:xfrm>
            <a:off x="6048094" y="597173"/>
            <a:ext cx="1460679" cy="322040"/>
          </a:xfrm>
          <a:prstGeom prst="rect">
            <a:avLst/>
          </a:prstGeom>
        </p:spPr>
        <p:txBody>
          <a:bodyPr wrap="square" lIns="91405" tIns="45702" rIns="91405" bIns="45702" anchor="t">
            <a:spAutoFit/>
          </a:bodyPr>
          <a:lstStyle/>
          <a:p>
            <a:pPr marL="0" marR="0" lvl="0" indent="0" algn="l" defTabSz="914062" rtl="0" eaLnBrk="0" fontAlgn="base" latinLnBrk="0" hangingPunct="0">
              <a:lnSpc>
                <a:spcPct val="100000"/>
              </a:lnSpc>
              <a:spcBef>
                <a:spcPct val="0"/>
              </a:spcBef>
              <a:spcAft>
                <a:spcPct val="0"/>
              </a:spcAft>
              <a:buClrTx/>
              <a:buSzTx/>
              <a:buFontTx/>
              <a:buNone/>
              <a:tabLst/>
              <a:defRPr/>
            </a:pPr>
            <a:r>
              <a:rPr kumimoji="0" lang="es-CO" sz="1493" b="1" i="0" u="none" strike="noStrike" kern="1200" cap="none" spc="0" normalizeH="0" baseline="0" noProof="0" dirty="0">
                <a:ln>
                  <a:noFill/>
                </a:ln>
                <a:solidFill>
                  <a:prstClr val="white"/>
                </a:solidFill>
                <a:effectLst/>
                <a:uLnTx/>
                <a:uFillTx/>
                <a:latin typeface="Arial"/>
                <a:ea typeface="+mn-ea"/>
                <a:cs typeface="Arial"/>
              </a:rPr>
              <a:t>Salud laboral</a:t>
            </a:r>
          </a:p>
        </p:txBody>
      </p:sp>
      <p:sp>
        <p:nvSpPr>
          <p:cNvPr id="22" name="Rectángulo 21"/>
          <p:cNvSpPr/>
          <p:nvPr/>
        </p:nvSpPr>
        <p:spPr>
          <a:xfrm>
            <a:off x="6048096" y="2845274"/>
            <a:ext cx="2520124" cy="349410"/>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10" rtl="0" eaLnBrk="1" fontAlgn="auto" latinLnBrk="0" hangingPunct="1">
              <a:lnSpc>
                <a:spcPct val="100000"/>
              </a:lnSpc>
              <a:spcBef>
                <a:spcPts val="0"/>
              </a:spcBef>
              <a:spcAft>
                <a:spcPts val="0"/>
              </a:spcAft>
              <a:buClrTx/>
              <a:buSzTx/>
              <a:buFontTx/>
              <a:buNone/>
              <a:tabLst/>
              <a:defRPr/>
            </a:pPr>
            <a:endParaRPr kumimoji="0" lang="es-CO" sz="245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ángulo 23">
            <a:extLst>
              <a:ext uri="{FF2B5EF4-FFF2-40B4-BE49-F238E27FC236}">
                <a16:creationId xmlns:a16="http://schemas.microsoft.com/office/drawing/2014/main" id="{742AF64B-AF83-495E-94A1-53166B85477C}"/>
              </a:ext>
            </a:extLst>
          </p:cNvPr>
          <p:cNvSpPr/>
          <p:nvPr/>
        </p:nvSpPr>
        <p:spPr>
          <a:xfrm>
            <a:off x="6048093" y="2858942"/>
            <a:ext cx="2520128" cy="322040"/>
          </a:xfrm>
          <a:prstGeom prst="rect">
            <a:avLst/>
          </a:prstGeom>
        </p:spPr>
        <p:txBody>
          <a:bodyPr wrap="square" lIns="91405" tIns="45702" rIns="91405" bIns="45702" anchor="t">
            <a:spAutoFit/>
          </a:bodyPr>
          <a:lstStyle/>
          <a:p>
            <a:pPr marL="0" marR="0" lvl="0" indent="0" algn="l" defTabSz="914062" rtl="0" eaLnBrk="0" fontAlgn="base" latinLnBrk="0" hangingPunct="0">
              <a:lnSpc>
                <a:spcPct val="100000"/>
              </a:lnSpc>
              <a:spcBef>
                <a:spcPct val="0"/>
              </a:spcBef>
              <a:spcAft>
                <a:spcPct val="0"/>
              </a:spcAft>
              <a:buClrTx/>
              <a:buSzTx/>
              <a:buFontTx/>
              <a:buNone/>
              <a:tabLst/>
              <a:defRPr/>
            </a:pPr>
            <a:r>
              <a:rPr kumimoji="0" lang="es-CO" sz="1493" b="1" i="0" u="none" strike="noStrike" kern="1200" cap="none" spc="0" normalizeH="0" baseline="0" noProof="0" dirty="0">
                <a:ln>
                  <a:noFill/>
                </a:ln>
                <a:solidFill>
                  <a:prstClr val="white"/>
                </a:solidFill>
                <a:effectLst/>
                <a:uLnTx/>
                <a:uFillTx/>
                <a:latin typeface="Arial"/>
                <a:ea typeface="+mn-ea"/>
                <a:cs typeface="Arial"/>
              </a:rPr>
              <a:t>Salud Mental Empresarial</a:t>
            </a:r>
          </a:p>
        </p:txBody>
      </p:sp>
      <p:sp>
        <p:nvSpPr>
          <p:cNvPr id="25" name="CuadroTexto 24">
            <a:extLst>
              <a:ext uri="{FF2B5EF4-FFF2-40B4-BE49-F238E27FC236}">
                <a16:creationId xmlns:a16="http://schemas.microsoft.com/office/drawing/2014/main" id="{FEA5B017-DAB6-4EA2-A61C-C34713325A17}"/>
              </a:ext>
            </a:extLst>
          </p:cNvPr>
          <p:cNvSpPr txBox="1"/>
          <p:nvPr/>
        </p:nvSpPr>
        <p:spPr>
          <a:xfrm>
            <a:off x="5961240" y="3337173"/>
            <a:ext cx="5818604" cy="1274195"/>
          </a:xfrm>
          <a:prstGeom prst="rect">
            <a:avLst/>
          </a:prstGeom>
          <a:noFill/>
        </p:spPr>
        <p:txBody>
          <a:bodyPr wrap="square">
            <a:spAutoFit/>
          </a:bodyPr>
          <a:lstStyle/>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Red de amor, cuidado y salud mental.</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Reparación consciente.</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Descanso dirigido.</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Pausas activas - cognitivas.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Orientación Psicológica</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Encuesta de fatiga pandémica </a:t>
            </a:r>
          </a:p>
        </p:txBody>
      </p:sp>
      <p:sp>
        <p:nvSpPr>
          <p:cNvPr id="26" name="Rectángulo 25"/>
          <p:cNvSpPr/>
          <p:nvPr/>
        </p:nvSpPr>
        <p:spPr>
          <a:xfrm>
            <a:off x="6048096" y="4960409"/>
            <a:ext cx="2212629" cy="349410"/>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10" rtl="0" eaLnBrk="1" fontAlgn="auto" latinLnBrk="0" hangingPunct="1">
              <a:lnSpc>
                <a:spcPct val="100000"/>
              </a:lnSpc>
              <a:spcBef>
                <a:spcPts val="0"/>
              </a:spcBef>
              <a:spcAft>
                <a:spcPts val="0"/>
              </a:spcAft>
              <a:buClrTx/>
              <a:buSzTx/>
              <a:buFontTx/>
              <a:buNone/>
              <a:tabLst/>
              <a:defRPr/>
            </a:pPr>
            <a:endParaRPr kumimoji="0" lang="es-CO" sz="245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ángulo 26">
            <a:extLst>
              <a:ext uri="{FF2B5EF4-FFF2-40B4-BE49-F238E27FC236}">
                <a16:creationId xmlns:a16="http://schemas.microsoft.com/office/drawing/2014/main" id="{742AF64B-AF83-495E-94A1-53166B85477C}"/>
              </a:ext>
            </a:extLst>
          </p:cNvPr>
          <p:cNvSpPr/>
          <p:nvPr/>
        </p:nvSpPr>
        <p:spPr>
          <a:xfrm>
            <a:off x="6048094" y="4974076"/>
            <a:ext cx="2212632" cy="322040"/>
          </a:xfrm>
          <a:prstGeom prst="rect">
            <a:avLst/>
          </a:prstGeom>
        </p:spPr>
        <p:txBody>
          <a:bodyPr wrap="square" lIns="91405" tIns="45702" rIns="91405" bIns="45702" anchor="t">
            <a:spAutoFit/>
          </a:bodyPr>
          <a:lstStyle/>
          <a:p>
            <a:pPr marL="0" marR="0" lvl="0" indent="0" algn="l" defTabSz="914062" rtl="0" eaLnBrk="0" fontAlgn="base" latinLnBrk="0" hangingPunct="0">
              <a:lnSpc>
                <a:spcPct val="100000"/>
              </a:lnSpc>
              <a:spcBef>
                <a:spcPct val="0"/>
              </a:spcBef>
              <a:spcAft>
                <a:spcPct val="0"/>
              </a:spcAft>
              <a:buClrTx/>
              <a:buSzTx/>
              <a:buFontTx/>
              <a:buNone/>
              <a:tabLst/>
              <a:defRPr/>
            </a:pPr>
            <a:r>
              <a:rPr kumimoji="0" lang="es-CO" sz="1493" b="1" i="0" u="none" strike="noStrike" kern="1200" cap="none" spc="0" normalizeH="0" baseline="0" noProof="0" dirty="0">
                <a:ln>
                  <a:noFill/>
                </a:ln>
                <a:solidFill>
                  <a:prstClr val="white"/>
                </a:solidFill>
                <a:effectLst/>
                <a:uLnTx/>
                <a:uFillTx/>
                <a:latin typeface="Arial"/>
                <a:ea typeface="+mn-ea"/>
                <a:cs typeface="Arial"/>
              </a:rPr>
              <a:t>Practicas Conscientes</a:t>
            </a:r>
          </a:p>
        </p:txBody>
      </p:sp>
      <p:sp>
        <p:nvSpPr>
          <p:cNvPr id="29" name="CuadroTexto 28">
            <a:extLst>
              <a:ext uri="{FF2B5EF4-FFF2-40B4-BE49-F238E27FC236}">
                <a16:creationId xmlns:a16="http://schemas.microsoft.com/office/drawing/2014/main" id="{FEA5B017-DAB6-4EA2-A61C-C34713325A17}"/>
              </a:ext>
            </a:extLst>
          </p:cNvPr>
          <p:cNvSpPr txBox="1"/>
          <p:nvPr/>
        </p:nvSpPr>
        <p:spPr>
          <a:xfrm>
            <a:off x="5961240" y="5495748"/>
            <a:ext cx="3924861" cy="683264"/>
          </a:xfrm>
          <a:prstGeom prst="rect">
            <a:avLst/>
          </a:prstGeom>
          <a:noFill/>
        </p:spPr>
        <p:txBody>
          <a:bodyPr wrap="square">
            <a:spAutoFit/>
          </a:bodyPr>
          <a:lstStyle/>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Pilates, </a:t>
            </a:r>
            <a:r>
              <a:rPr kumimoji="0" lang="es-ES" sz="1280" b="0" i="0" u="none" strike="noStrike" kern="1200" cap="none" spc="0" normalizeH="0" baseline="0" noProof="0" dirty="0" err="1">
                <a:ln>
                  <a:noFill/>
                </a:ln>
                <a:solidFill>
                  <a:prstClr val="black"/>
                </a:solidFill>
                <a:effectLst/>
                <a:uLnTx/>
                <a:uFillTx/>
                <a:latin typeface="Arial"/>
                <a:ea typeface="+mn-ea"/>
                <a:cs typeface="Arial"/>
              </a:rPr>
              <a:t>Mindfulness</a:t>
            </a:r>
            <a:r>
              <a:rPr kumimoji="0" lang="es-ES" sz="1280" b="0" i="0" u="none" strike="noStrike" kern="1200" cap="none" spc="0" normalizeH="0" baseline="0" noProof="0" dirty="0">
                <a:ln>
                  <a:noFill/>
                </a:ln>
                <a:solidFill>
                  <a:prstClr val="black"/>
                </a:solidFill>
                <a:effectLst/>
                <a:uLnTx/>
                <a:uFillTx/>
                <a:latin typeface="Arial"/>
                <a:ea typeface="+mn-ea"/>
                <a:cs typeface="Arial"/>
              </a:rPr>
              <a:t>, Yoga, Meditación, </a:t>
            </a:r>
            <a:r>
              <a:rPr kumimoji="0" lang="es-ES" sz="1280" b="0" i="0" u="none" strike="noStrike" kern="1200" cap="none" spc="0" normalizeH="0" baseline="0" noProof="0" dirty="0" err="1">
                <a:ln>
                  <a:noFill/>
                </a:ln>
                <a:solidFill>
                  <a:prstClr val="black"/>
                </a:solidFill>
                <a:effectLst/>
                <a:uLnTx/>
                <a:uFillTx/>
                <a:latin typeface="Arial"/>
                <a:ea typeface="+mn-ea"/>
                <a:cs typeface="Arial"/>
              </a:rPr>
              <a:t>Reiki</a:t>
            </a:r>
            <a:r>
              <a:rPr kumimoji="0" lang="es-ES" sz="1280" b="0" i="0" u="none" strike="noStrike" kern="1200" cap="none" spc="0" normalizeH="0" baseline="0" noProof="0" dirty="0">
                <a:ln>
                  <a:noFill/>
                </a:ln>
                <a:solidFill>
                  <a:prstClr val="black"/>
                </a:solidFill>
                <a:effectLst/>
                <a:uLnTx/>
                <a:uFillTx/>
                <a:latin typeface="Arial"/>
                <a:ea typeface="+mn-ea"/>
                <a:cs typeface="Arial"/>
              </a:rPr>
              <a:t>.</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Cocina saludable.</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Baño de bosque</a:t>
            </a:r>
          </a:p>
        </p:txBody>
      </p:sp>
      <p:pic>
        <p:nvPicPr>
          <p:cNvPr id="3" name="Imagen 2"/>
          <p:cNvPicPr>
            <a:picLocks noChangeAspect="1"/>
          </p:cNvPicPr>
          <p:nvPr/>
        </p:nvPicPr>
        <p:blipFill>
          <a:blip r:embed="rId5"/>
          <a:stretch>
            <a:fillRect/>
          </a:stretch>
        </p:blipFill>
        <p:spPr>
          <a:xfrm>
            <a:off x="5493013" y="603219"/>
            <a:ext cx="434796" cy="383411"/>
          </a:xfrm>
          <a:prstGeom prst="rect">
            <a:avLst/>
          </a:prstGeom>
        </p:spPr>
      </p:pic>
      <p:pic>
        <p:nvPicPr>
          <p:cNvPr id="4" name="Imagen 3"/>
          <p:cNvPicPr>
            <a:picLocks noChangeAspect="1"/>
          </p:cNvPicPr>
          <p:nvPr/>
        </p:nvPicPr>
        <p:blipFill>
          <a:blip r:embed="rId6"/>
          <a:stretch>
            <a:fillRect/>
          </a:stretch>
        </p:blipFill>
        <p:spPr>
          <a:xfrm>
            <a:off x="5497022" y="2739721"/>
            <a:ext cx="426779" cy="474867"/>
          </a:xfrm>
          <a:prstGeom prst="rect">
            <a:avLst/>
          </a:prstGeom>
        </p:spPr>
      </p:pic>
      <p:pic>
        <p:nvPicPr>
          <p:cNvPr id="5" name="Imagen 4"/>
          <p:cNvPicPr>
            <a:picLocks noChangeAspect="1"/>
          </p:cNvPicPr>
          <p:nvPr/>
        </p:nvPicPr>
        <p:blipFill>
          <a:blip r:embed="rId7"/>
          <a:stretch>
            <a:fillRect/>
          </a:stretch>
        </p:blipFill>
        <p:spPr>
          <a:xfrm>
            <a:off x="5459797" y="4895124"/>
            <a:ext cx="501227" cy="441080"/>
          </a:xfrm>
          <a:prstGeom prst="rect">
            <a:avLst/>
          </a:prstGeom>
        </p:spPr>
      </p:pic>
      <p:sp>
        <p:nvSpPr>
          <p:cNvPr id="17" name="Rectángulo 16">
            <a:extLst>
              <a:ext uri="{FF2B5EF4-FFF2-40B4-BE49-F238E27FC236}">
                <a16:creationId xmlns:a16="http://schemas.microsoft.com/office/drawing/2014/main" id="{3192294C-36BC-4ADE-9DC5-83B7CF822A9B}"/>
              </a:ext>
            </a:extLst>
          </p:cNvPr>
          <p:cNvSpPr/>
          <p:nvPr/>
        </p:nvSpPr>
        <p:spPr>
          <a:xfrm>
            <a:off x="357982" y="515694"/>
            <a:ext cx="4878280" cy="968535"/>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59" rtl="0" eaLnBrk="1" fontAlgn="auto" latinLnBrk="0" hangingPunct="1">
              <a:lnSpc>
                <a:spcPct val="100000"/>
              </a:lnSpc>
              <a:spcBef>
                <a:spcPts val="0"/>
              </a:spcBef>
              <a:spcAft>
                <a:spcPts val="0"/>
              </a:spcAft>
              <a:buClrTx/>
              <a:buSzTx/>
              <a:buFontTx/>
              <a:buNone/>
              <a:tabLst/>
              <a:defRPr/>
            </a:pPr>
            <a:endParaRPr kumimoji="0" lang="es-CO" sz="2452"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8" name="Rectángulo 17">
            <a:extLst>
              <a:ext uri="{FF2B5EF4-FFF2-40B4-BE49-F238E27FC236}">
                <a16:creationId xmlns:a16="http://schemas.microsoft.com/office/drawing/2014/main" id="{D912BA13-E640-4A9D-AA2F-50804486DD43}"/>
              </a:ext>
            </a:extLst>
          </p:cNvPr>
          <p:cNvSpPr/>
          <p:nvPr/>
        </p:nvSpPr>
        <p:spPr>
          <a:xfrm>
            <a:off x="479885" y="543493"/>
            <a:ext cx="4756377" cy="880241"/>
          </a:xfrm>
          <a:prstGeom prst="rect">
            <a:avLst/>
          </a:prstGeom>
        </p:spPr>
        <p:txBody>
          <a:bodyPr wrap="square">
            <a:spAutoFit/>
          </a:bodyPr>
          <a:lstStyle/>
          <a:p>
            <a:pPr marL="0" marR="0" lvl="0" indent="0" algn="ctr" defTabSz="914062" rtl="0" eaLnBrk="1" fontAlgn="auto" latinLnBrk="0" hangingPunct="1">
              <a:lnSpc>
                <a:spcPct val="100000"/>
              </a:lnSpc>
              <a:spcBef>
                <a:spcPts val="0"/>
              </a:spcBef>
              <a:spcAft>
                <a:spcPts val="0"/>
              </a:spcAft>
              <a:buClrTx/>
              <a:buSzTx/>
              <a:buFontTx/>
              <a:buNone/>
              <a:tabLst/>
              <a:defRPr/>
            </a:pPr>
            <a:r>
              <a:rPr kumimoji="0" lang="es-ES_tradnl" sz="2560" b="1" i="0" u="none" strike="noStrike" kern="1200" cap="none" spc="0" normalizeH="0" baseline="0" noProof="0" dirty="0">
                <a:ln>
                  <a:noFill/>
                </a:ln>
                <a:solidFill>
                  <a:srgbClr val="EE2B7B"/>
                </a:solidFill>
                <a:effectLst/>
                <a:uLnTx/>
                <a:uFillTx/>
                <a:latin typeface="Arial" panose="020B0604020202020204" pitchFamily="34" charset="0"/>
                <a:ea typeface="+mn-ea"/>
                <a:cs typeface="Arial" panose="020B0604020202020204" pitchFamily="34" charset="0"/>
              </a:rPr>
              <a:t>Salud ocupacional- Convenio de salud</a:t>
            </a:r>
          </a:p>
        </p:txBody>
      </p:sp>
    </p:spTree>
    <p:extLst>
      <p:ext uri="{BB962C8B-B14F-4D97-AF65-F5344CB8AC3E}">
        <p14:creationId xmlns:p14="http://schemas.microsoft.com/office/powerpoint/2010/main" val="590327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9798F7F-57A1-4C52-AF1B-3F5D93C7C4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2105" y="179705"/>
            <a:ext cx="5949124" cy="2963545"/>
          </a:xfrm>
          <a:prstGeom prst="rect">
            <a:avLst/>
          </a:prstGeom>
        </p:spPr>
      </p:pic>
      <p:sp>
        <p:nvSpPr>
          <p:cNvPr id="17" name="CuadroTexto 16">
            <a:extLst>
              <a:ext uri="{FF2B5EF4-FFF2-40B4-BE49-F238E27FC236}">
                <a16:creationId xmlns:a16="http://schemas.microsoft.com/office/drawing/2014/main" id="{664614F8-279A-4E7C-831A-04CCBDDCAB45}"/>
              </a:ext>
            </a:extLst>
          </p:cNvPr>
          <p:cNvSpPr txBox="1"/>
          <p:nvPr/>
        </p:nvSpPr>
        <p:spPr>
          <a:xfrm>
            <a:off x="5914929" y="3253086"/>
            <a:ext cx="4943475" cy="830997"/>
          </a:xfrm>
          <a:prstGeom prst="rect">
            <a:avLst/>
          </a:prstGeom>
          <a:noFill/>
        </p:spPr>
        <p:txBody>
          <a:bodyPr wrap="square">
            <a:spAutoFit/>
          </a:bodyPr>
          <a:lstStyle/>
          <a:p>
            <a:pPr algn="ctr"/>
            <a:r>
              <a:rPr lang="es-CO" sz="1600" dirty="0">
                <a:solidFill>
                  <a:srgbClr val="4D4D4D"/>
                </a:solidFill>
                <a:effectLst/>
                <a:latin typeface="Helvetica" panose="020B0604020202020204" pitchFamily="34" charset="0"/>
                <a:ea typeface="Calibri" panose="020F0502020204030204" pitchFamily="34" charset="0"/>
              </a:rPr>
              <a:t>Con el convenio empresarial Comfama </a:t>
            </a:r>
            <a:r>
              <a:rPr lang="es-CO" sz="1600" b="1" dirty="0">
                <a:solidFill>
                  <a:srgbClr val="4D4D4D"/>
                </a:solidFill>
                <a:effectLst/>
                <a:latin typeface="Helvetica" panose="020B0604020202020204" pitchFamily="34" charset="0"/>
                <a:ea typeface="Calibri" panose="020F0502020204030204" pitchFamily="34" charset="0"/>
              </a:rPr>
              <a:t>PLAN BLACK</a:t>
            </a:r>
            <a:r>
              <a:rPr lang="es-CO" sz="1600" dirty="0">
                <a:solidFill>
                  <a:srgbClr val="4D4D4D"/>
                </a:solidFill>
                <a:effectLst/>
                <a:latin typeface="Helvetica" panose="020B0604020202020204" pitchFamily="34" charset="0"/>
                <a:ea typeface="Calibri" panose="020F0502020204030204" pitchFamily="34" charset="0"/>
              </a:rPr>
              <a:t> tus trabajadores tienen acceso a los siguientes beneficios en tarifas</a:t>
            </a:r>
            <a:endParaRPr lang="es-CO" sz="1600" dirty="0"/>
          </a:p>
        </p:txBody>
      </p:sp>
      <p:pic>
        <p:nvPicPr>
          <p:cNvPr id="1035" name="Picture 11" descr="Imagen">
            <a:extLst>
              <a:ext uri="{FF2B5EF4-FFF2-40B4-BE49-F238E27FC236}">
                <a16:creationId xmlns:a16="http://schemas.microsoft.com/office/drawing/2014/main" id="{18F2618E-757E-426B-9AAF-CD4760B4DAB6}"/>
              </a:ext>
            </a:extLst>
          </p:cNvPr>
          <p:cNvPicPr>
            <a:picLocks noChangeAspect="1" noChangeArrowheads="1"/>
          </p:cNvPicPr>
          <p:nvPr/>
        </p:nvPicPr>
        <p:blipFill>
          <a:blip r:link="rId5">
            <a:extLst>
              <a:ext uri="{28A0092B-C50C-407E-A947-70E740481C1C}">
                <a14:useLocalDpi xmlns:a14="http://schemas.microsoft.com/office/drawing/2010/main" val="0"/>
              </a:ext>
            </a:extLst>
          </a:blip>
          <a:srcRect/>
          <a:stretch>
            <a:fillRect/>
          </a:stretch>
        </p:blipFill>
        <p:spPr bwMode="auto">
          <a:xfrm>
            <a:off x="5914929" y="4265058"/>
            <a:ext cx="4855845" cy="181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46691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C376A269-B45E-AD4C-A00B-D65C502B2D7E}"/>
              </a:ext>
            </a:extLst>
          </p:cNvPr>
          <p:cNvSpPr/>
          <p:nvPr/>
        </p:nvSpPr>
        <p:spPr>
          <a:xfrm>
            <a:off x="5645703" y="2552597"/>
            <a:ext cx="5034906" cy="1930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010" rtl="0" eaLnBrk="1" fontAlgn="base" latinLnBrk="0" hangingPunct="1">
              <a:lnSpc>
                <a:spcPct val="100000"/>
              </a:lnSpc>
              <a:spcBef>
                <a:spcPts val="0"/>
              </a:spcBef>
              <a:spcAft>
                <a:spcPts val="0"/>
              </a:spcAft>
              <a:buClrTx/>
              <a:buSzTx/>
              <a:buFontTx/>
              <a:buNone/>
              <a:tabLst/>
              <a:defRPr/>
            </a:pPr>
            <a:r>
              <a:rPr kumimoji="0" lang="es-CO" sz="1706"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Nos mueve la cultura como eje transformador en la sociedad y como actor fundamental para </a:t>
            </a:r>
            <a:r>
              <a:rPr kumimoji="0" lang="es-CO" sz="1706"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cultivar nuestros hábitos. </a:t>
            </a:r>
            <a:r>
              <a:rPr kumimoji="0" lang="es-CO" sz="1706"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Posibilitamos la literatura, el cine, la música, las conversaciones y diferentes espacios que nos invitan a reflexionar y descubrir alternativas para nuestro disfrute.</a:t>
            </a:r>
          </a:p>
        </p:txBody>
      </p:sp>
      <p:sp>
        <p:nvSpPr>
          <p:cNvPr id="11" name="Rectángulo 10">
            <a:extLst>
              <a:ext uri="{FF2B5EF4-FFF2-40B4-BE49-F238E27FC236}">
                <a16:creationId xmlns:a16="http://schemas.microsoft.com/office/drawing/2014/main" id="{2D27DDD1-F1EC-5542-90BA-4BBB9220426D}"/>
              </a:ext>
            </a:extLst>
          </p:cNvPr>
          <p:cNvSpPr/>
          <p:nvPr/>
        </p:nvSpPr>
        <p:spPr>
          <a:xfrm>
            <a:off x="5798103" y="1509059"/>
            <a:ext cx="2995117" cy="880113"/>
          </a:xfrm>
          <a:prstGeom prst="rect">
            <a:avLst/>
          </a:prstGeom>
        </p:spPr>
        <p:txBody>
          <a:bodyPr wrap="square">
            <a:spAutoFit/>
          </a:bodyPr>
          <a:lstStyle/>
          <a:p>
            <a:pPr marL="0" marR="0" lvl="0" indent="0" algn="l" defTabSz="1219010" rtl="0" eaLnBrk="1" fontAlgn="auto" latinLnBrk="0" hangingPunct="1">
              <a:lnSpc>
                <a:spcPct val="100000"/>
              </a:lnSpc>
              <a:spcBef>
                <a:spcPts val="0"/>
              </a:spcBef>
              <a:spcAft>
                <a:spcPts val="0"/>
              </a:spcAft>
              <a:buClrTx/>
              <a:buSzTx/>
              <a:buFontTx/>
              <a:buNone/>
              <a:tabLst/>
              <a:defRPr/>
            </a:pPr>
            <a:r>
              <a:rPr kumimoji="0" lang="es-CO" sz="5119"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Cultura</a:t>
            </a:r>
            <a:endParaRPr kumimoji="0" lang="es-CO" sz="5759"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7132476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object 3">
            <a:extLst>
              <a:ext uri="{FF2B5EF4-FFF2-40B4-BE49-F238E27FC236}">
                <a16:creationId xmlns:a16="http://schemas.microsoft.com/office/drawing/2014/main" id="{88238A28-6467-4BD3-B4C1-FD7A1D476322}"/>
              </a:ext>
            </a:extLst>
          </p:cNvPr>
          <p:cNvPicPr/>
          <p:nvPr/>
        </p:nvPicPr>
        <p:blipFill>
          <a:blip r:embed="rId2" cstate="print">
            <a:alphaModFix amt="70000"/>
          </a:blip>
          <a:stretch>
            <a:fillRect/>
          </a:stretch>
        </p:blipFill>
        <p:spPr>
          <a:xfrm flipH="1">
            <a:off x="6489730" y="3429000"/>
            <a:ext cx="4801036" cy="2841521"/>
          </a:xfrm>
          <a:prstGeom prst="rect">
            <a:avLst/>
          </a:prstGeom>
        </p:spPr>
      </p:pic>
      <p:pic>
        <p:nvPicPr>
          <p:cNvPr id="11" name="Imagen 10">
            <a:extLst>
              <a:ext uri="{FF2B5EF4-FFF2-40B4-BE49-F238E27FC236}">
                <a16:creationId xmlns:a16="http://schemas.microsoft.com/office/drawing/2014/main" id="{091EA8A4-2808-4B6A-A108-F99415FF89C3}"/>
              </a:ext>
            </a:extLst>
          </p:cNvPr>
          <p:cNvPicPr>
            <a:picLocks noChangeAspect="1"/>
          </p:cNvPicPr>
          <p:nvPr/>
        </p:nvPicPr>
        <p:blipFill>
          <a:blip r:embed="rId3"/>
          <a:stretch>
            <a:fillRect/>
          </a:stretch>
        </p:blipFill>
        <p:spPr>
          <a:xfrm>
            <a:off x="10293050" y="6347319"/>
            <a:ext cx="1563282" cy="262295"/>
          </a:xfrm>
          <a:prstGeom prst="rect">
            <a:avLst/>
          </a:prstGeom>
        </p:spPr>
      </p:pic>
      <p:pic>
        <p:nvPicPr>
          <p:cNvPr id="12" name="Imagen 11">
            <a:extLst>
              <a:ext uri="{FF2B5EF4-FFF2-40B4-BE49-F238E27FC236}">
                <a16:creationId xmlns:a16="http://schemas.microsoft.com/office/drawing/2014/main" id="{EEF6580F-78AE-4B29-AE71-9146A658D81A}"/>
              </a:ext>
            </a:extLst>
          </p:cNvPr>
          <p:cNvPicPr>
            <a:picLocks noChangeAspect="1"/>
          </p:cNvPicPr>
          <p:nvPr/>
        </p:nvPicPr>
        <p:blipFill>
          <a:blip r:embed="rId4"/>
          <a:stretch>
            <a:fillRect/>
          </a:stretch>
        </p:blipFill>
        <p:spPr>
          <a:xfrm>
            <a:off x="11856332" y="5439569"/>
            <a:ext cx="69246" cy="830952"/>
          </a:xfrm>
          <a:prstGeom prst="rect">
            <a:avLst/>
          </a:prstGeom>
        </p:spPr>
      </p:pic>
      <p:sp>
        <p:nvSpPr>
          <p:cNvPr id="16" name="Rectángulo 15"/>
          <p:cNvSpPr/>
          <p:nvPr/>
        </p:nvSpPr>
        <p:spPr>
          <a:xfrm>
            <a:off x="1756421" y="745104"/>
            <a:ext cx="2407770" cy="349410"/>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10" rtl="0" eaLnBrk="1" fontAlgn="auto" latinLnBrk="0" hangingPunct="1">
              <a:lnSpc>
                <a:spcPct val="100000"/>
              </a:lnSpc>
              <a:spcBef>
                <a:spcPts val="0"/>
              </a:spcBef>
              <a:spcAft>
                <a:spcPts val="0"/>
              </a:spcAft>
              <a:buClrTx/>
              <a:buSzTx/>
              <a:buFontTx/>
              <a:buNone/>
              <a:tabLst/>
              <a:defRPr/>
            </a:pPr>
            <a:endParaRPr kumimoji="0" lang="es-CO" sz="245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742AF64B-AF83-495E-94A1-53166B85477C}"/>
              </a:ext>
            </a:extLst>
          </p:cNvPr>
          <p:cNvSpPr/>
          <p:nvPr/>
        </p:nvSpPr>
        <p:spPr>
          <a:xfrm>
            <a:off x="1756421" y="745104"/>
            <a:ext cx="2407771" cy="322040"/>
          </a:xfrm>
          <a:prstGeom prst="rect">
            <a:avLst/>
          </a:prstGeom>
        </p:spPr>
        <p:txBody>
          <a:bodyPr wrap="square" lIns="91405" tIns="45702" rIns="91405" bIns="45702" anchor="t">
            <a:spAutoFit/>
          </a:bodyPr>
          <a:lstStyle/>
          <a:p>
            <a:pPr marL="0" marR="0" lvl="0" indent="0" algn="l" defTabSz="914062" rtl="0" eaLnBrk="0" fontAlgn="base" latinLnBrk="0" hangingPunct="0">
              <a:lnSpc>
                <a:spcPct val="100000"/>
              </a:lnSpc>
              <a:spcBef>
                <a:spcPct val="0"/>
              </a:spcBef>
              <a:spcAft>
                <a:spcPct val="0"/>
              </a:spcAft>
              <a:buClrTx/>
              <a:buSzTx/>
              <a:buFontTx/>
              <a:buNone/>
              <a:tabLst/>
              <a:defRPr/>
            </a:pPr>
            <a:r>
              <a:rPr kumimoji="0" lang="es-CO" sz="1493" b="1" i="0" u="none" strike="noStrike" kern="1200" cap="none" spc="0" normalizeH="0" baseline="0" noProof="0" dirty="0">
                <a:ln>
                  <a:noFill/>
                </a:ln>
                <a:solidFill>
                  <a:prstClr val="white"/>
                </a:solidFill>
                <a:effectLst/>
                <a:uLnTx/>
                <a:uFillTx/>
                <a:latin typeface="Arial"/>
                <a:ea typeface="+mn-ea"/>
                <a:cs typeface="Arial"/>
              </a:rPr>
              <a:t>Programas de Biblioteca</a:t>
            </a:r>
          </a:p>
        </p:txBody>
      </p:sp>
      <p:sp>
        <p:nvSpPr>
          <p:cNvPr id="20" name="CuadroTexto 19">
            <a:extLst>
              <a:ext uri="{FF2B5EF4-FFF2-40B4-BE49-F238E27FC236}">
                <a16:creationId xmlns:a16="http://schemas.microsoft.com/office/drawing/2014/main" id="{FEA5B017-DAB6-4EA2-A61C-C34713325A17}"/>
              </a:ext>
            </a:extLst>
          </p:cNvPr>
          <p:cNvSpPr txBox="1"/>
          <p:nvPr/>
        </p:nvSpPr>
        <p:spPr>
          <a:xfrm>
            <a:off x="1662665" y="1178896"/>
            <a:ext cx="2576577" cy="1471172"/>
          </a:xfrm>
          <a:prstGeom prst="rect">
            <a:avLst/>
          </a:prstGeom>
          <a:noFill/>
        </p:spPr>
        <p:txBody>
          <a:bodyPr wrap="square">
            <a:spAutoFit/>
          </a:bodyPr>
          <a:lstStyle/>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Visitas Guiadas </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Hora del Cuento</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err="1">
                <a:ln>
                  <a:noFill/>
                </a:ln>
                <a:solidFill>
                  <a:prstClr val="black"/>
                </a:solidFill>
                <a:effectLst/>
                <a:uLnTx/>
                <a:uFillTx/>
                <a:latin typeface="Arial"/>
                <a:ea typeface="+mn-ea"/>
                <a:cs typeface="Arial"/>
              </a:rPr>
              <a:t>Storytelling</a:t>
            </a:r>
            <a:endParaRPr kumimoji="0" lang="es-ES" sz="1280" b="0" i="0" u="none" strike="noStrike" kern="1200" cap="none" spc="0" normalizeH="0" baseline="0" noProof="0" dirty="0">
              <a:ln>
                <a:noFill/>
              </a:ln>
              <a:solidFill>
                <a:prstClr val="black"/>
              </a:solidFill>
              <a:effectLst/>
              <a:uLnTx/>
              <a:uFillTx/>
              <a:latin typeface="Arial"/>
              <a:ea typeface="+mn-ea"/>
              <a:cs typeface="Arial"/>
            </a:endParaRP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Lecturas itinerantes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Talleres de escritura creativa</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Cajas viajeras de libros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Clubes de Lectura</a:t>
            </a:r>
          </a:p>
        </p:txBody>
      </p:sp>
      <p:sp>
        <p:nvSpPr>
          <p:cNvPr id="22" name="Rectángulo 21"/>
          <p:cNvSpPr/>
          <p:nvPr/>
        </p:nvSpPr>
        <p:spPr>
          <a:xfrm>
            <a:off x="1756421" y="2786829"/>
            <a:ext cx="1750987" cy="349410"/>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10" rtl="0" eaLnBrk="1" fontAlgn="auto" latinLnBrk="0" hangingPunct="1">
              <a:lnSpc>
                <a:spcPct val="100000"/>
              </a:lnSpc>
              <a:spcBef>
                <a:spcPts val="0"/>
              </a:spcBef>
              <a:spcAft>
                <a:spcPts val="0"/>
              </a:spcAft>
              <a:buClrTx/>
              <a:buSzTx/>
              <a:buFontTx/>
              <a:buNone/>
              <a:tabLst/>
              <a:defRPr/>
            </a:pPr>
            <a:endParaRPr kumimoji="0" lang="es-CO" sz="245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ángulo 23">
            <a:extLst>
              <a:ext uri="{FF2B5EF4-FFF2-40B4-BE49-F238E27FC236}">
                <a16:creationId xmlns:a16="http://schemas.microsoft.com/office/drawing/2014/main" id="{742AF64B-AF83-495E-94A1-53166B85477C}"/>
              </a:ext>
            </a:extLst>
          </p:cNvPr>
          <p:cNvSpPr/>
          <p:nvPr/>
        </p:nvSpPr>
        <p:spPr>
          <a:xfrm>
            <a:off x="1756421" y="2786829"/>
            <a:ext cx="1750988" cy="322040"/>
          </a:xfrm>
          <a:prstGeom prst="rect">
            <a:avLst/>
          </a:prstGeom>
        </p:spPr>
        <p:txBody>
          <a:bodyPr wrap="square" lIns="91405" tIns="45702" rIns="91405" bIns="45702" anchor="t">
            <a:spAutoFit/>
          </a:bodyPr>
          <a:lstStyle/>
          <a:p>
            <a:pPr marL="0" marR="0" lvl="0" indent="0" algn="l" defTabSz="914062" rtl="0" eaLnBrk="0" fontAlgn="base" latinLnBrk="0" hangingPunct="0">
              <a:lnSpc>
                <a:spcPct val="100000"/>
              </a:lnSpc>
              <a:spcBef>
                <a:spcPct val="0"/>
              </a:spcBef>
              <a:spcAft>
                <a:spcPct val="0"/>
              </a:spcAft>
              <a:buClrTx/>
              <a:buSzTx/>
              <a:buFontTx/>
              <a:buNone/>
              <a:tabLst/>
              <a:defRPr/>
            </a:pPr>
            <a:r>
              <a:rPr kumimoji="0" lang="es-CO" sz="1493" b="1" i="0" u="none" strike="noStrike" kern="1200" cap="none" spc="0" normalizeH="0" baseline="0" noProof="0" dirty="0">
                <a:ln>
                  <a:noFill/>
                </a:ln>
                <a:solidFill>
                  <a:prstClr val="white"/>
                </a:solidFill>
                <a:effectLst/>
                <a:uLnTx/>
                <a:uFillTx/>
                <a:latin typeface="Arial"/>
                <a:ea typeface="+mn-ea"/>
                <a:cs typeface="Arial"/>
              </a:rPr>
              <a:t>Alianza </a:t>
            </a:r>
            <a:r>
              <a:rPr kumimoji="0" lang="es-CO" sz="1493" b="1" i="0" u="none" strike="noStrike" kern="1200" cap="none" spc="0" normalizeH="0" baseline="0" noProof="0" dirty="0" err="1">
                <a:ln>
                  <a:noFill/>
                </a:ln>
                <a:solidFill>
                  <a:prstClr val="white"/>
                </a:solidFill>
                <a:effectLst/>
                <a:uLnTx/>
                <a:uFillTx/>
                <a:latin typeface="Arial"/>
                <a:ea typeface="+mn-ea"/>
                <a:cs typeface="Arial"/>
              </a:rPr>
              <a:t>Filarmed</a:t>
            </a:r>
            <a:endParaRPr kumimoji="0" lang="es-CO" sz="1493" b="1" i="0" u="none" strike="noStrike" kern="1200" cap="none" spc="0" normalizeH="0" baseline="0" noProof="0" dirty="0">
              <a:ln>
                <a:noFill/>
              </a:ln>
              <a:solidFill>
                <a:prstClr val="white"/>
              </a:solidFill>
              <a:effectLst/>
              <a:uLnTx/>
              <a:uFillTx/>
              <a:latin typeface="Arial"/>
              <a:ea typeface="+mn-ea"/>
              <a:cs typeface="Arial"/>
            </a:endParaRPr>
          </a:p>
        </p:txBody>
      </p:sp>
      <p:sp>
        <p:nvSpPr>
          <p:cNvPr id="25" name="CuadroTexto 24">
            <a:extLst>
              <a:ext uri="{FF2B5EF4-FFF2-40B4-BE49-F238E27FC236}">
                <a16:creationId xmlns:a16="http://schemas.microsoft.com/office/drawing/2014/main" id="{FEA5B017-DAB6-4EA2-A61C-C34713325A17}"/>
              </a:ext>
            </a:extLst>
          </p:cNvPr>
          <p:cNvSpPr txBox="1"/>
          <p:nvPr/>
        </p:nvSpPr>
        <p:spPr>
          <a:xfrm>
            <a:off x="1662665" y="3239713"/>
            <a:ext cx="2612188" cy="289310"/>
          </a:xfrm>
          <a:prstGeom prst="rect">
            <a:avLst/>
          </a:prstGeom>
          <a:noFill/>
        </p:spPr>
        <p:txBody>
          <a:bodyPr wrap="square">
            <a:spAutoFit/>
          </a:bodyPr>
          <a:lstStyle/>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Conciertos y celebraciones</a:t>
            </a:r>
          </a:p>
        </p:txBody>
      </p:sp>
      <p:sp>
        <p:nvSpPr>
          <p:cNvPr id="26" name="Rectángulo 25"/>
          <p:cNvSpPr/>
          <p:nvPr/>
        </p:nvSpPr>
        <p:spPr>
          <a:xfrm>
            <a:off x="5832826" y="677114"/>
            <a:ext cx="3373044" cy="349410"/>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10" rtl="0" eaLnBrk="1" fontAlgn="auto" latinLnBrk="0" hangingPunct="1">
              <a:lnSpc>
                <a:spcPct val="100000"/>
              </a:lnSpc>
              <a:spcBef>
                <a:spcPts val="0"/>
              </a:spcBef>
              <a:spcAft>
                <a:spcPts val="0"/>
              </a:spcAft>
              <a:buClrTx/>
              <a:buSzTx/>
              <a:buFontTx/>
              <a:buNone/>
              <a:tabLst/>
              <a:defRPr/>
            </a:pPr>
            <a:endParaRPr kumimoji="0" lang="es-CO" sz="245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ángulo 26">
            <a:extLst>
              <a:ext uri="{FF2B5EF4-FFF2-40B4-BE49-F238E27FC236}">
                <a16:creationId xmlns:a16="http://schemas.microsoft.com/office/drawing/2014/main" id="{742AF64B-AF83-495E-94A1-53166B85477C}"/>
              </a:ext>
            </a:extLst>
          </p:cNvPr>
          <p:cNvSpPr/>
          <p:nvPr/>
        </p:nvSpPr>
        <p:spPr>
          <a:xfrm>
            <a:off x="5826097" y="677114"/>
            <a:ext cx="3681533" cy="322040"/>
          </a:xfrm>
          <a:prstGeom prst="rect">
            <a:avLst/>
          </a:prstGeom>
        </p:spPr>
        <p:txBody>
          <a:bodyPr wrap="square" lIns="91405" tIns="45702" rIns="91405" bIns="45702" anchor="t">
            <a:spAutoFit/>
          </a:bodyPr>
          <a:lstStyle/>
          <a:p>
            <a:pPr marL="0" marR="0" lvl="0" indent="0" algn="l" defTabSz="914062" rtl="0" eaLnBrk="0" fontAlgn="base" latinLnBrk="0" hangingPunct="0">
              <a:lnSpc>
                <a:spcPct val="100000"/>
              </a:lnSpc>
              <a:spcBef>
                <a:spcPct val="0"/>
              </a:spcBef>
              <a:spcAft>
                <a:spcPct val="0"/>
              </a:spcAft>
              <a:buClrTx/>
              <a:buSzTx/>
              <a:buFontTx/>
              <a:buNone/>
              <a:tabLst/>
              <a:defRPr/>
            </a:pPr>
            <a:r>
              <a:rPr kumimoji="0" lang="es-ES" sz="1493" b="1" i="0" u="none" strike="noStrike" kern="1200" cap="none" spc="0" normalizeH="0" baseline="0" noProof="0" dirty="0">
                <a:ln>
                  <a:noFill/>
                </a:ln>
                <a:solidFill>
                  <a:prstClr val="white"/>
                </a:solidFill>
                <a:effectLst/>
                <a:uLnTx/>
                <a:uFillTx/>
                <a:latin typeface="Arial"/>
                <a:ea typeface="+mn-ea"/>
                <a:cs typeface="Arial"/>
              </a:rPr>
              <a:t>Rituales empresariales</a:t>
            </a:r>
          </a:p>
        </p:txBody>
      </p:sp>
      <p:sp>
        <p:nvSpPr>
          <p:cNvPr id="28" name="CuadroTexto 27">
            <a:extLst>
              <a:ext uri="{FF2B5EF4-FFF2-40B4-BE49-F238E27FC236}">
                <a16:creationId xmlns:a16="http://schemas.microsoft.com/office/drawing/2014/main" id="{FEA5B017-DAB6-4EA2-A61C-C34713325A17}"/>
              </a:ext>
            </a:extLst>
          </p:cNvPr>
          <p:cNvSpPr txBox="1"/>
          <p:nvPr/>
        </p:nvSpPr>
        <p:spPr>
          <a:xfrm>
            <a:off x="1783856" y="4365141"/>
            <a:ext cx="2576577" cy="1865126"/>
          </a:xfrm>
          <a:prstGeom prst="rect">
            <a:avLst/>
          </a:prstGeom>
          <a:noFill/>
        </p:spPr>
        <p:txBody>
          <a:bodyPr wrap="square">
            <a:spAutoFit/>
          </a:bodyPr>
          <a:lstStyle/>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Cine Clubes temáticos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Visitas a Museos y Teatros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Cinema Digital</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Conversatorios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Huellas y Saberes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Crónicas de la Empresa</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Hay Festival</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Medellín en 100 palabras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80" b="0" i="0" u="none" strike="noStrike" kern="1200" cap="none" spc="0" normalizeH="0" baseline="0" noProof="0" dirty="0">
                <a:ln>
                  <a:noFill/>
                </a:ln>
                <a:solidFill>
                  <a:prstClr val="black"/>
                </a:solidFill>
                <a:effectLst/>
                <a:uLnTx/>
                <a:uFillTx/>
                <a:latin typeface="Arial"/>
                <a:ea typeface="+mn-ea"/>
                <a:cs typeface="Arial"/>
              </a:rPr>
              <a:t>Fiesta del libro y la cultura</a:t>
            </a:r>
          </a:p>
        </p:txBody>
      </p:sp>
      <p:pic>
        <p:nvPicPr>
          <p:cNvPr id="2" name="Imagen 1"/>
          <p:cNvPicPr>
            <a:picLocks noChangeAspect="1"/>
          </p:cNvPicPr>
          <p:nvPr/>
        </p:nvPicPr>
        <p:blipFill>
          <a:blip r:embed="rId5"/>
          <a:stretch>
            <a:fillRect/>
          </a:stretch>
        </p:blipFill>
        <p:spPr>
          <a:xfrm>
            <a:off x="895240" y="590351"/>
            <a:ext cx="572156" cy="470116"/>
          </a:xfrm>
          <a:prstGeom prst="rect">
            <a:avLst/>
          </a:prstGeom>
        </p:spPr>
      </p:pic>
      <p:pic>
        <p:nvPicPr>
          <p:cNvPr id="3" name="Imagen 2"/>
          <p:cNvPicPr>
            <a:picLocks noChangeAspect="1"/>
          </p:cNvPicPr>
          <p:nvPr/>
        </p:nvPicPr>
        <p:blipFill>
          <a:blip r:embed="rId6"/>
          <a:stretch>
            <a:fillRect/>
          </a:stretch>
        </p:blipFill>
        <p:spPr>
          <a:xfrm>
            <a:off x="5241256" y="537052"/>
            <a:ext cx="566162" cy="562258"/>
          </a:xfrm>
          <a:prstGeom prst="rect">
            <a:avLst/>
          </a:prstGeom>
        </p:spPr>
      </p:pic>
      <p:pic>
        <p:nvPicPr>
          <p:cNvPr id="4" name="Imagen 3"/>
          <p:cNvPicPr>
            <a:picLocks noChangeAspect="1"/>
          </p:cNvPicPr>
          <p:nvPr/>
        </p:nvPicPr>
        <p:blipFill>
          <a:blip r:embed="rId7"/>
          <a:stretch>
            <a:fillRect/>
          </a:stretch>
        </p:blipFill>
        <p:spPr>
          <a:xfrm>
            <a:off x="941920" y="2657783"/>
            <a:ext cx="478456" cy="478456"/>
          </a:xfrm>
          <a:prstGeom prst="rect">
            <a:avLst/>
          </a:prstGeom>
        </p:spPr>
      </p:pic>
      <p:sp>
        <p:nvSpPr>
          <p:cNvPr id="17" name="CuadroTexto 16">
            <a:extLst>
              <a:ext uri="{FF2B5EF4-FFF2-40B4-BE49-F238E27FC236}">
                <a16:creationId xmlns:a16="http://schemas.microsoft.com/office/drawing/2014/main" id="{1D425F24-6246-49E3-8873-44ED3CB452A5}"/>
              </a:ext>
            </a:extLst>
          </p:cNvPr>
          <p:cNvSpPr txBox="1"/>
          <p:nvPr/>
        </p:nvSpPr>
        <p:spPr>
          <a:xfrm>
            <a:off x="5807418" y="1085683"/>
            <a:ext cx="3662069" cy="1754326"/>
          </a:xfrm>
          <a:prstGeom prst="rect">
            <a:avLst/>
          </a:prstGeom>
          <a:noFill/>
        </p:spPr>
        <p:txBody>
          <a:bodyPr wrap="square">
            <a:spAutoFit/>
          </a:bodyPr>
          <a:lstStyle/>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Arial"/>
                <a:ea typeface="+mn-ea"/>
                <a:cs typeface="Arial"/>
              </a:rPr>
              <a:t>Tardes de Te</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Arial"/>
                <a:ea typeface="+mn-ea"/>
                <a:cs typeface="Arial"/>
              </a:rPr>
              <a:t>Picnic literario</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Arial"/>
                <a:ea typeface="+mn-ea"/>
                <a:cs typeface="Arial"/>
              </a:rPr>
              <a:t>Hora del cuento</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Arial"/>
                <a:ea typeface="+mn-ea"/>
                <a:cs typeface="Arial"/>
              </a:rPr>
              <a:t>Versos del corazón</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Arial"/>
                <a:ea typeface="+mn-ea"/>
                <a:cs typeface="Arial"/>
              </a:rPr>
              <a:t>Club de lectura</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Arial"/>
                <a:ea typeface="+mn-ea"/>
                <a:cs typeface="Arial"/>
              </a:rPr>
              <a:t>Lecturas itinerantes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Arial"/>
                <a:ea typeface="+mn-ea"/>
                <a:cs typeface="Arial"/>
              </a:rPr>
              <a:t>Tertulias Literarias</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Arial"/>
                <a:ea typeface="+mn-ea"/>
                <a:cs typeface="Arial"/>
              </a:rPr>
              <a:t>Laboratorio Cicatriz mas bella</a:t>
            </a:r>
          </a:p>
          <a:p>
            <a:pPr marL="304752" marR="0" lvl="0" indent="-304752" algn="l" defTabSz="914062" rtl="0" eaLnBrk="0" fontAlgn="base" latinLnBrk="0" hangingPunct="0">
              <a:lnSpc>
                <a:spcPct val="100000"/>
              </a:lnSpc>
              <a:spcBef>
                <a:spcPct val="0"/>
              </a:spcBef>
              <a:spcAft>
                <a:spcPct val="0"/>
              </a:spcAft>
              <a:buClr>
                <a:srgbClr val="EE2B7B"/>
              </a:buClr>
              <a:buSzTx/>
              <a:buFont typeface="Arial" panose="020B0604020202020204" pitchFamily="34" charset="0"/>
              <a:buChar char="•"/>
              <a:tabLst/>
              <a:defRPr/>
            </a:pPr>
            <a:r>
              <a:rPr kumimoji="0" lang="es-ES" sz="1200" b="0" i="0" u="none" strike="noStrike" kern="1200" cap="none" spc="0" normalizeH="0" baseline="0" noProof="0" dirty="0">
                <a:ln>
                  <a:noFill/>
                </a:ln>
                <a:solidFill>
                  <a:prstClr val="black"/>
                </a:solidFill>
                <a:effectLst/>
                <a:uLnTx/>
                <a:uFillTx/>
                <a:latin typeface="Arial"/>
                <a:ea typeface="+mn-ea"/>
                <a:cs typeface="Arial"/>
              </a:rPr>
              <a:t>Huellas y saberes</a:t>
            </a:r>
          </a:p>
        </p:txBody>
      </p:sp>
      <p:sp>
        <p:nvSpPr>
          <p:cNvPr id="23" name="Rectángulo 22">
            <a:extLst>
              <a:ext uri="{FF2B5EF4-FFF2-40B4-BE49-F238E27FC236}">
                <a16:creationId xmlns:a16="http://schemas.microsoft.com/office/drawing/2014/main" id="{D4CC160B-DC6D-4282-B849-5A892DA8B894}"/>
              </a:ext>
            </a:extLst>
          </p:cNvPr>
          <p:cNvSpPr/>
          <p:nvPr/>
        </p:nvSpPr>
        <p:spPr>
          <a:xfrm>
            <a:off x="1756421" y="3942212"/>
            <a:ext cx="3373044" cy="349410"/>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10" rtl="0" eaLnBrk="1" fontAlgn="auto" latinLnBrk="0" hangingPunct="1">
              <a:lnSpc>
                <a:spcPct val="100000"/>
              </a:lnSpc>
              <a:spcBef>
                <a:spcPts val="0"/>
              </a:spcBef>
              <a:spcAft>
                <a:spcPts val="0"/>
              </a:spcAft>
              <a:buClrTx/>
              <a:buSzTx/>
              <a:buFontTx/>
              <a:buNone/>
              <a:tabLst/>
              <a:defRPr/>
            </a:pPr>
            <a:endParaRPr kumimoji="0" lang="es-CO" sz="245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ángulo 28">
            <a:extLst>
              <a:ext uri="{FF2B5EF4-FFF2-40B4-BE49-F238E27FC236}">
                <a16:creationId xmlns:a16="http://schemas.microsoft.com/office/drawing/2014/main" id="{168C949B-B71B-46F6-897E-8E6D0BD0C866}"/>
              </a:ext>
            </a:extLst>
          </p:cNvPr>
          <p:cNvSpPr/>
          <p:nvPr/>
        </p:nvSpPr>
        <p:spPr>
          <a:xfrm>
            <a:off x="1783856" y="3948885"/>
            <a:ext cx="3681533" cy="322040"/>
          </a:xfrm>
          <a:prstGeom prst="rect">
            <a:avLst/>
          </a:prstGeom>
        </p:spPr>
        <p:txBody>
          <a:bodyPr wrap="square" lIns="91405" tIns="45702" rIns="91405" bIns="45702" anchor="t">
            <a:spAutoFit/>
          </a:bodyPr>
          <a:lstStyle/>
          <a:p>
            <a:pPr marL="0" marR="0" lvl="0" indent="0" algn="l" defTabSz="914062" rtl="0" eaLnBrk="0" fontAlgn="base" latinLnBrk="0" hangingPunct="0">
              <a:lnSpc>
                <a:spcPct val="100000"/>
              </a:lnSpc>
              <a:spcBef>
                <a:spcPct val="0"/>
              </a:spcBef>
              <a:spcAft>
                <a:spcPct val="0"/>
              </a:spcAft>
              <a:buClrTx/>
              <a:buSzTx/>
              <a:buFontTx/>
              <a:buNone/>
              <a:tabLst/>
              <a:defRPr/>
            </a:pPr>
            <a:r>
              <a:rPr kumimoji="0" lang="es-ES" sz="1493" b="1" i="0" u="none" strike="noStrike" kern="1200" cap="none" spc="0" normalizeH="0" baseline="0" noProof="0" dirty="0">
                <a:ln>
                  <a:noFill/>
                </a:ln>
                <a:solidFill>
                  <a:prstClr val="white"/>
                </a:solidFill>
                <a:effectLst/>
                <a:uLnTx/>
                <a:uFillTx/>
                <a:latin typeface="Arial"/>
                <a:ea typeface="+mn-ea"/>
                <a:cs typeface="Arial"/>
              </a:rPr>
              <a:t>Agenda cultural propia y de ciudad</a:t>
            </a:r>
          </a:p>
        </p:txBody>
      </p:sp>
      <p:pic>
        <p:nvPicPr>
          <p:cNvPr id="30" name="Imagen 29">
            <a:extLst>
              <a:ext uri="{FF2B5EF4-FFF2-40B4-BE49-F238E27FC236}">
                <a16:creationId xmlns:a16="http://schemas.microsoft.com/office/drawing/2014/main" id="{CD403C59-E939-4318-B1B6-9BF019AF6D23}"/>
              </a:ext>
            </a:extLst>
          </p:cNvPr>
          <p:cNvPicPr>
            <a:picLocks noChangeAspect="1"/>
          </p:cNvPicPr>
          <p:nvPr/>
        </p:nvPicPr>
        <p:blipFill>
          <a:blip r:embed="rId6"/>
          <a:stretch>
            <a:fillRect/>
          </a:stretch>
        </p:blipFill>
        <p:spPr>
          <a:xfrm>
            <a:off x="952996" y="3876096"/>
            <a:ext cx="566162" cy="562258"/>
          </a:xfrm>
          <a:prstGeom prst="rect">
            <a:avLst/>
          </a:prstGeom>
        </p:spPr>
      </p:pic>
    </p:spTree>
    <p:extLst>
      <p:ext uri="{BB962C8B-B14F-4D97-AF65-F5344CB8AC3E}">
        <p14:creationId xmlns:p14="http://schemas.microsoft.com/office/powerpoint/2010/main" val="166171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Imagen 98">
            <a:extLst>
              <a:ext uri="{FF2B5EF4-FFF2-40B4-BE49-F238E27FC236}">
                <a16:creationId xmlns:a16="http://schemas.microsoft.com/office/drawing/2014/main" id="{C6342F4F-A2F5-4F96-BA14-88FF93B44DAD}"/>
              </a:ext>
            </a:extLst>
          </p:cNvPr>
          <p:cNvPicPr>
            <a:picLocks noChangeAspect="1"/>
          </p:cNvPicPr>
          <p:nvPr/>
        </p:nvPicPr>
        <p:blipFill rotWithShape="1">
          <a:blip r:embed="rId2"/>
          <a:srcRect t="63475" r="60587"/>
          <a:stretch/>
        </p:blipFill>
        <p:spPr>
          <a:xfrm rot="10800000" flipH="1">
            <a:off x="9019592" y="-21725"/>
            <a:ext cx="3161879" cy="1606037"/>
          </a:xfrm>
          <a:prstGeom prst="rect">
            <a:avLst/>
          </a:prstGeom>
        </p:spPr>
      </p:pic>
      <p:pic>
        <p:nvPicPr>
          <p:cNvPr id="100" name="Imagen 99">
            <a:extLst>
              <a:ext uri="{FF2B5EF4-FFF2-40B4-BE49-F238E27FC236}">
                <a16:creationId xmlns:a16="http://schemas.microsoft.com/office/drawing/2014/main" id="{49FF56A1-1001-4361-BE76-310EDE29AF65}"/>
              </a:ext>
            </a:extLst>
          </p:cNvPr>
          <p:cNvPicPr>
            <a:picLocks noChangeAspect="1"/>
          </p:cNvPicPr>
          <p:nvPr/>
        </p:nvPicPr>
        <p:blipFill>
          <a:blip r:embed="rId3"/>
          <a:stretch>
            <a:fillRect/>
          </a:stretch>
        </p:blipFill>
        <p:spPr>
          <a:xfrm>
            <a:off x="10319883" y="6436789"/>
            <a:ext cx="1544305" cy="259111"/>
          </a:xfrm>
          <a:prstGeom prst="rect">
            <a:avLst/>
          </a:prstGeom>
        </p:spPr>
      </p:pic>
      <p:pic>
        <p:nvPicPr>
          <p:cNvPr id="101" name="Imagen 100" descr="Imagen que contiene Forma&#10;&#10;Descripción generada automáticamente">
            <a:extLst>
              <a:ext uri="{FF2B5EF4-FFF2-40B4-BE49-F238E27FC236}">
                <a16:creationId xmlns:a16="http://schemas.microsoft.com/office/drawing/2014/main" id="{D3B3C749-CA6D-48F2-A48C-3537945688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26621" y="5144143"/>
            <a:ext cx="282815" cy="989854"/>
          </a:xfrm>
          <a:prstGeom prst="rect">
            <a:avLst/>
          </a:prstGeom>
        </p:spPr>
      </p:pic>
      <p:pic>
        <p:nvPicPr>
          <p:cNvPr id="102" name="Imagen 101">
            <a:extLst>
              <a:ext uri="{FF2B5EF4-FFF2-40B4-BE49-F238E27FC236}">
                <a16:creationId xmlns:a16="http://schemas.microsoft.com/office/drawing/2014/main" id="{7425021B-3EE4-438E-B8BE-3195F4EACA65}"/>
              </a:ext>
            </a:extLst>
          </p:cNvPr>
          <p:cNvPicPr>
            <a:picLocks noChangeAspect="1"/>
          </p:cNvPicPr>
          <p:nvPr/>
        </p:nvPicPr>
        <p:blipFill rotWithShape="1">
          <a:blip r:embed="rId5"/>
          <a:srcRect l="84991" r="1" b="73221"/>
          <a:stretch/>
        </p:blipFill>
        <p:spPr>
          <a:xfrm rot="10800000">
            <a:off x="-1" y="4870822"/>
            <a:ext cx="1978749" cy="1985856"/>
          </a:xfrm>
          <a:prstGeom prst="rect">
            <a:avLst/>
          </a:prstGeom>
        </p:spPr>
      </p:pic>
      <p:sp>
        <p:nvSpPr>
          <p:cNvPr id="51" name="Rectángulo 50">
            <a:extLst>
              <a:ext uri="{FF2B5EF4-FFF2-40B4-BE49-F238E27FC236}">
                <a16:creationId xmlns:a16="http://schemas.microsoft.com/office/drawing/2014/main" id="{28E17A0D-AC42-494B-AA5B-D04F3D3E39B6}"/>
              </a:ext>
            </a:extLst>
          </p:cNvPr>
          <p:cNvSpPr/>
          <p:nvPr/>
        </p:nvSpPr>
        <p:spPr>
          <a:xfrm>
            <a:off x="379641" y="4256678"/>
            <a:ext cx="1775528" cy="584739"/>
          </a:xfrm>
          <a:prstGeom prst="rect">
            <a:avLst/>
          </a:prstGeom>
        </p:spPr>
        <p:txBody>
          <a:bodyPr wrap="square" lIns="91405" tIns="45702" rIns="91405" bIns="45702" anchor="t">
            <a:spAutoFit/>
          </a:bodyPr>
          <a:lstStyle/>
          <a:p>
            <a:pPr lvl="0" algn="ctr" eaLnBrk="0" fontAlgn="base" hangingPunct="0">
              <a:spcBef>
                <a:spcPct val="0"/>
              </a:spcBef>
              <a:spcAft>
                <a:spcPct val="0"/>
              </a:spcAft>
            </a:pPr>
            <a:r>
              <a:rPr lang="es-ES_tradnl" altLang="es-CO" sz="1600" b="1">
                <a:solidFill>
                  <a:schemeClr val="bg2">
                    <a:lumMod val="50000"/>
                  </a:schemeClr>
                </a:solidFill>
                <a:latin typeface="Arial"/>
                <a:ea typeface="Cambria" panose="02040503050406030204" pitchFamily="18" charset="0"/>
                <a:cs typeface="Arial"/>
              </a:rPr>
              <a:t>Diagnóstico de bienestar </a:t>
            </a:r>
            <a:endParaRPr lang="es-CO" altLang="es-CO" sz="1600" b="1">
              <a:solidFill>
                <a:schemeClr val="bg2">
                  <a:lumMod val="50000"/>
                </a:schemeClr>
              </a:solidFill>
              <a:latin typeface="Arial"/>
              <a:cs typeface="Arial"/>
            </a:endParaRPr>
          </a:p>
        </p:txBody>
      </p:sp>
      <p:pic>
        <p:nvPicPr>
          <p:cNvPr id="52" name="Imagen 51">
            <a:extLst>
              <a:ext uri="{FF2B5EF4-FFF2-40B4-BE49-F238E27FC236}">
                <a16:creationId xmlns:a16="http://schemas.microsoft.com/office/drawing/2014/main" id="{B836E77C-503A-41AE-B359-E2E6B3846787}"/>
              </a:ext>
            </a:extLst>
          </p:cNvPr>
          <p:cNvPicPr>
            <a:picLocks noChangeAspect="1"/>
          </p:cNvPicPr>
          <p:nvPr/>
        </p:nvPicPr>
        <p:blipFill>
          <a:blip r:embed="rId6" cstate="screen">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29878" y="3432328"/>
            <a:ext cx="615512" cy="615512"/>
          </a:xfrm>
          <a:prstGeom prst="rect">
            <a:avLst/>
          </a:prstGeom>
        </p:spPr>
      </p:pic>
      <p:sp>
        <p:nvSpPr>
          <p:cNvPr id="53" name="Google Shape;1756;p41">
            <a:extLst>
              <a:ext uri="{FF2B5EF4-FFF2-40B4-BE49-F238E27FC236}">
                <a16:creationId xmlns:a16="http://schemas.microsoft.com/office/drawing/2014/main" id="{C844D228-8EB5-4365-9504-150C94E2E0B0}"/>
              </a:ext>
            </a:extLst>
          </p:cNvPr>
          <p:cNvSpPr/>
          <p:nvPr/>
        </p:nvSpPr>
        <p:spPr>
          <a:xfrm rot="10800000">
            <a:off x="4704179" y="3768570"/>
            <a:ext cx="1380031" cy="588211"/>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solidFill>
            <a:schemeClr val="bg1"/>
          </a:solidFill>
          <a:ln w="20850" cap="rnd" cmpd="sng">
            <a:solidFill>
              <a:srgbClr val="EE2B7B"/>
            </a:solidFill>
            <a:prstDash val="sysDot"/>
            <a:miter lim="33357"/>
            <a:headEnd type="none" w="sm" len="sm"/>
            <a:tailEnd type="none" w="sm" len="sm"/>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54" name="Google Shape;1757;p41">
            <a:extLst>
              <a:ext uri="{FF2B5EF4-FFF2-40B4-BE49-F238E27FC236}">
                <a16:creationId xmlns:a16="http://schemas.microsoft.com/office/drawing/2014/main" id="{BE41FEB0-18A8-469F-B47F-7E964BDFBE4F}"/>
              </a:ext>
            </a:extLst>
          </p:cNvPr>
          <p:cNvSpPr/>
          <p:nvPr/>
        </p:nvSpPr>
        <p:spPr>
          <a:xfrm rot="10800000">
            <a:off x="3332271" y="3221431"/>
            <a:ext cx="1380031" cy="587331"/>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solidFill>
            <a:schemeClr val="bg1"/>
          </a:solidFill>
          <a:ln w="20850" cap="rnd" cmpd="sng">
            <a:solidFill>
              <a:srgbClr val="EE2B7B"/>
            </a:solidFill>
            <a:prstDash val="sysDot"/>
            <a:miter lim="33357"/>
            <a:headEnd type="none" w="sm" len="sm"/>
            <a:tailEnd type="none" w="sm" len="sm"/>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56" name="Google Shape;1758;p41">
            <a:extLst>
              <a:ext uri="{FF2B5EF4-FFF2-40B4-BE49-F238E27FC236}">
                <a16:creationId xmlns:a16="http://schemas.microsoft.com/office/drawing/2014/main" id="{C7BF7F6D-4642-42D1-A60F-243FF02BB10C}"/>
              </a:ext>
            </a:extLst>
          </p:cNvPr>
          <p:cNvSpPr/>
          <p:nvPr/>
        </p:nvSpPr>
        <p:spPr>
          <a:xfrm rot="10800000">
            <a:off x="1952299" y="3808799"/>
            <a:ext cx="1379999" cy="588211"/>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solidFill>
            <a:schemeClr val="bg1"/>
          </a:solidFill>
          <a:ln w="20850" cap="rnd" cmpd="sng">
            <a:solidFill>
              <a:srgbClr val="EE2B7B"/>
            </a:solidFill>
            <a:prstDash val="sysDot"/>
            <a:miter lim="33357"/>
            <a:headEnd type="none" w="sm" len="sm"/>
            <a:tailEnd type="none" w="sm" len="sm"/>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57" name="Google Shape;1759;p41">
            <a:extLst>
              <a:ext uri="{FF2B5EF4-FFF2-40B4-BE49-F238E27FC236}">
                <a16:creationId xmlns:a16="http://schemas.microsoft.com/office/drawing/2014/main" id="{47E5AFF2-F17B-4C9F-955F-308B1BA0E735}"/>
              </a:ext>
            </a:extLst>
          </p:cNvPr>
          <p:cNvSpPr/>
          <p:nvPr/>
        </p:nvSpPr>
        <p:spPr>
          <a:xfrm rot="10800000">
            <a:off x="572295" y="3221431"/>
            <a:ext cx="1380031" cy="587331"/>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solidFill>
            <a:schemeClr val="bg1"/>
          </a:solidFill>
          <a:ln w="20850" cap="rnd" cmpd="sng">
            <a:solidFill>
              <a:srgbClr val="EE2B7B"/>
            </a:solidFill>
            <a:prstDash val="sysDot"/>
            <a:miter lim="33357"/>
            <a:headEnd type="none" w="sm" len="sm"/>
            <a:tailEnd type="none" w="sm" len="sm"/>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59" name="Google Shape;1760;p41">
            <a:extLst>
              <a:ext uri="{FF2B5EF4-FFF2-40B4-BE49-F238E27FC236}">
                <a16:creationId xmlns:a16="http://schemas.microsoft.com/office/drawing/2014/main" id="{C156C62D-FB10-41FD-8D80-D2CA30013995}"/>
              </a:ext>
            </a:extLst>
          </p:cNvPr>
          <p:cNvSpPr/>
          <p:nvPr/>
        </p:nvSpPr>
        <p:spPr>
          <a:xfrm rot="10800000">
            <a:off x="4654805" y="3749997"/>
            <a:ext cx="114965" cy="97928"/>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bg1"/>
          </a:solidFill>
          <a:ln>
            <a:solidFill>
              <a:srgbClr val="EE2B7B"/>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60" name="Google Shape;1761;p41">
            <a:extLst>
              <a:ext uri="{FF2B5EF4-FFF2-40B4-BE49-F238E27FC236}">
                <a16:creationId xmlns:a16="http://schemas.microsoft.com/office/drawing/2014/main" id="{7AD0B612-0840-4A7E-ACA9-AEA5C9F8DFAB}"/>
              </a:ext>
            </a:extLst>
          </p:cNvPr>
          <p:cNvSpPr/>
          <p:nvPr/>
        </p:nvSpPr>
        <p:spPr>
          <a:xfrm rot="10800000">
            <a:off x="3239087" y="3970186"/>
            <a:ext cx="114936" cy="97928"/>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bg1"/>
          </a:solidFill>
          <a:ln>
            <a:solidFill>
              <a:srgbClr val="EE2B7B"/>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62" name="Google Shape;1762;p41">
            <a:extLst>
              <a:ext uri="{FF2B5EF4-FFF2-40B4-BE49-F238E27FC236}">
                <a16:creationId xmlns:a16="http://schemas.microsoft.com/office/drawing/2014/main" id="{15BC82D4-D5C9-49AC-B752-38D478F1C460}"/>
              </a:ext>
            </a:extLst>
          </p:cNvPr>
          <p:cNvSpPr/>
          <p:nvPr/>
        </p:nvSpPr>
        <p:spPr>
          <a:xfrm rot="10800000">
            <a:off x="1873104" y="3740084"/>
            <a:ext cx="114936" cy="97928"/>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bg1"/>
          </a:solidFill>
          <a:ln>
            <a:solidFill>
              <a:srgbClr val="EE2B7B"/>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63" name="Google Shape;1763;p41">
            <a:extLst>
              <a:ext uri="{FF2B5EF4-FFF2-40B4-BE49-F238E27FC236}">
                <a16:creationId xmlns:a16="http://schemas.microsoft.com/office/drawing/2014/main" id="{9BF8F26F-FACB-4C41-8A58-C9296681EB37}"/>
              </a:ext>
            </a:extLst>
          </p:cNvPr>
          <p:cNvSpPr/>
          <p:nvPr/>
        </p:nvSpPr>
        <p:spPr>
          <a:xfrm rot="10800000">
            <a:off x="514822" y="3749997"/>
            <a:ext cx="114936" cy="97928"/>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chemeClr val="bg1"/>
          </a:solidFill>
          <a:ln>
            <a:solidFill>
              <a:srgbClr val="EE2B7B"/>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65" name="Google Shape;1763;p41">
            <a:extLst>
              <a:ext uri="{FF2B5EF4-FFF2-40B4-BE49-F238E27FC236}">
                <a16:creationId xmlns:a16="http://schemas.microsoft.com/office/drawing/2014/main" id="{5123C7F0-9FB1-44FB-965D-AAE5082F38A2}"/>
              </a:ext>
            </a:extLst>
          </p:cNvPr>
          <p:cNvSpPr/>
          <p:nvPr/>
        </p:nvSpPr>
        <p:spPr>
          <a:xfrm rot="10800000">
            <a:off x="6020824" y="3730285"/>
            <a:ext cx="114936" cy="97928"/>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chemeClr val="bg1"/>
          </a:solidFill>
          <a:ln>
            <a:solidFill>
              <a:srgbClr val="EE2B7B"/>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66" name="Rectángulo 65">
            <a:extLst>
              <a:ext uri="{FF2B5EF4-FFF2-40B4-BE49-F238E27FC236}">
                <a16:creationId xmlns:a16="http://schemas.microsoft.com/office/drawing/2014/main" id="{2A043867-B08A-4D9F-AC2E-6BDB2A42F40E}"/>
              </a:ext>
            </a:extLst>
          </p:cNvPr>
          <p:cNvSpPr/>
          <p:nvPr/>
        </p:nvSpPr>
        <p:spPr>
          <a:xfrm>
            <a:off x="8157481" y="4160247"/>
            <a:ext cx="2848834" cy="584739"/>
          </a:xfrm>
          <a:prstGeom prst="rect">
            <a:avLst/>
          </a:prstGeom>
        </p:spPr>
        <p:txBody>
          <a:bodyPr wrap="square" lIns="91405" tIns="45702" rIns="91405" bIns="45702" anchor="t">
            <a:spAutoFit/>
          </a:bodyPr>
          <a:lstStyle/>
          <a:p>
            <a:pPr lvl="0" algn="ctr" eaLnBrk="0" fontAlgn="base" hangingPunct="0">
              <a:spcBef>
                <a:spcPct val="0"/>
              </a:spcBef>
              <a:spcAft>
                <a:spcPct val="0"/>
              </a:spcAft>
            </a:pPr>
            <a:r>
              <a:rPr lang="es-CO" altLang="es-CO" sz="1600" b="1">
                <a:solidFill>
                  <a:schemeClr val="bg2">
                    <a:lumMod val="50000"/>
                  </a:schemeClr>
                </a:solidFill>
                <a:latin typeface="Arial"/>
                <a:cs typeface="Arial"/>
              </a:rPr>
              <a:t>Acompañamiento financiero</a:t>
            </a:r>
          </a:p>
        </p:txBody>
      </p:sp>
      <p:pic>
        <p:nvPicPr>
          <p:cNvPr id="68" name="Imagen 67">
            <a:extLst>
              <a:ext uri="{FF2B5EF4-FFF2-40B4-BE49-F238E27FC236}">
                <a16:creationId xmlns:a16="http://schemas.microsoft.com/office/drawing/2014/main" id="{3221CD41-4068-4DD6-A037-3386683055A1}"/>
              </a:ext>
            </a:extLst>
          </p:cNvPr>
          <p:cNvPicPr>
            <a:picLocks noChangeAspect="1"/>
          </p:cNvPicPr>
          <p:nvPr/>
        </p:nvPicPr>
        <p:blipFill>
          <a:blip r:embed="rId8" cstate="screen">
            <a:duotone>
              <a:prstClr val="black"/>
              <a:schemeClr val="tx1">
                <a:lumMod val="95000"/>
                <a:lumOff val="5000"/>
                <a:tint val="45000"/>
                <a:satMod val="400000"/>
              </a:schemeClr>
            </a:duotone>
            <a:extLst>
              <a:ext uri="{28A0092B-C50C-407E-A947-70E740481C1C}">
                <a14:useLocalDpi xmlns:a14="http://schemas.microsoft.com/office/drawing/2010/main"/>
              </a:ext>
            </a:extLst>
          </a:blip>
          <a:stretch>
            <a:fillRect/>
          </a:stretch>
        </p:blipFill>
        <p:spPr>
          <a:xfrm>
            <a:off x="9255602" y="3350780"/>
            <a:ext cx="627386" cy="627386"/>
          </a:xfrm>
          <a:prstGeom prst="rect">
            <a:avLst/>
          </a:prstGeom>
          <a:noFill/>
          <a:ln w="38100">
            <a:noFill/>
          </a:ln>
        </p:spPr>
      </p:pic>
      <p:sp>
        <p:nvSpPr>
          <p:cNvPr id="69" name="Google Shape;1757;p41">
            <a:extLst>
              <a:ext uri="{FF2B5EF4-FFF2-40B4-BE49-F238E27FC236}">
                <a16:creationId xmlns:a16="http://schemas.microsoft.com/office/drawing/2014/main" id="{C2C30AA4-C63F-45E5-BA71-2DA5852F7E6A}"/>
              </a:ext>
            </a:extLst>
          </p:cNvPr>
          <p:cNvSpPr/>
          <p:nvPr/>
        </p:nvSpPr>
        <p:spPr>
          <a:xfrm rot="10800000">
            <a:off x="6102208" y="3112698"/>
            <a:ext cx="1380031" cy="587331"/>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solidFill>
            <a:schemeClr val="bg1"/>
          </a:solidFill>
          <a:ln w="20850" cap="rnd" cmpd="sng">
            <a:solidFill>
              <a:srgbClr val="EE2B7B"/>
            </a:solidFill>
            <a:prstDash val="sysDot"/>
            <a:miter lim="33357"/>
            <a:headEnd type="none" w="sm" len="sm"/>
            <a:tailEnd type="none" w="sm" len="sm"/>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70" name="Google Shape;1763;p41">
            <a:extLst>
              <a:ext uri="{FF2B5EF4-FFF2-40B4-BE49-F238E27FC236}">
                <a16:creationId xmlns:a16="http://schemas.microsoft.com/office/drawing/2014/main" id="{C4EECA55-0A81-4405-B7B4-D55DB12582BB}"/>
              </a:ext>
            </a:extLst>
          </p:cNvPr>
          <p:cNvSpPr/>
          <p:nvPr/>
        </p:nvSpPr>
        <p:spPr>
          <a:xfrm rot="10800000">
            <a:off x="7424770" y="3708701"/>
            <a:ext cx="114936" cy="97928"/>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chemeClr val="bg1"/>
          </a:solidFill>
          <a:ln>
            <a:solidFill>
              <a:srgbClr val="EE2B7B"/>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pic>
        <p:nvPicPr>
          <p:cNvPr id="71" name="Imagen 70">
            <a:extLst>
              <a:ext uri="{FF2B5EF4-FFF2-40B4-BE49-F238E27FC236}">
                <a16:creationId xmlns:a16="http://schemas.microsoft.com/office/drawing/2014/main" id="{7E825E67-B55D-451B-AC1B-38795BB331EC}"/>
              </a:ext>
            </a:extLst>
          </p:cNvPr>
          <p:cNvPicPr>
            <a:picLocks noChangeAspect="1"/>
          </p:cNvPicPr>
          <p:nvPr/>
        </p:nvPicPr>
        <p:blipFill>
          <a:blip r:embed="rId9" cstate="screen">
            <a:duotone>
              <a:prstClr val="black"/>
              <a:schemeClr val="tx1">
                <a:lumMod val="95000"/>
                <a:lumOff val="5000"/>
                <a:tint val="45000"/>
                <a:satMod val="400000"/>
              </a:schemeClr>
            </a:duotone>
            <a:extLst>
              <a:ext uri="{28A0092B-C50C-407E-A947-70E740481C1C}">
                <a14:useLocalDpi xmlns:a14="http://schemas.microsoft.com/office/drawing/2010/main"/>
              </a:ext>
            </a:extLst>
          </a:blip>
          <a:stretch>
            <a:fillRect/>
          </a:stretch>
        </p:blipFill>
        <p:spPr>
          <a:xfrm>
            <a:off x="10692017" y="3350780"/>
            <a:ext cx="570106" cy="570106"/>
          </a:xfrm>
          <a:prstGeom prst="rect">
            <a:avLst/>
          </a:prstGeom>
          <a:noFill/>
          <a:ln w="38100">
            <a:noFill/>
          </a:ln>
        </p:spPr>
      </p:pic>
      <p:sp>
        <p:nvSpPr>
          <p:cNvPr id="72" name="Google Shape;1756;p41">
            <a:extLst>
              <a:ext uri="{FF2B5EF4-FFF2-40B4-BE49-F238E27FC236}">
                <a16:creationId xmlns:a16="http://schemas.microsoft.com/office/drawing/2014/main" id="{5B2646E9-1062-42C3-ADB8-5D90E96A8E27}"/>
              </a:ext>
            </a:extLst>
          </p:cNvPr>
          <p:cNvSpPr/>
          <p:nvPr/>
        </p:nvSpPr>
        <p:spPr>
          <a:xfrm rot="10800000">
            <a:off x="7485008" y="3780212"/>
            <a:ext cx="1380031" cy="588211"/>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solidFill>
            <a:schemeClr val="bg1"/>
          </a:solidFill>
          <a:ln w="20850" cap="rnd" cmpd="sng">
            <a:solidFill>
              <a:srgbClr val="EE2B7B"/>
            </a:solidFill>
            <a:prstDash val="sysDot"/>
            <a:miter lim="33357"/>
            <a:headEnd type="none" w="sm" len="sm"/>
            <a:tailEnd type="none" w="sm" len="sm"/>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86" name="Google Shape;1763;p41">
            <a:extLst>
              <a:ext uri="{FF2B5EF4-FFF2-40B4-BE49-F238E27FC236}">
                <a16:creationId xmlns:a16="http://schemas.microsoft.com/office/drawing/2014/main" id="{DD4F8487-3A4E-4C27-A5A9-08183853B983}"/>
              </a:ext>
            </a:extLst>
          </p:cNvPr>
          <p:cNvSpPr/>
          <p:nvPr/>
        </p:nvSpPr>
        <p:spPr>
          <a:xfrm rot="10800000">
            <a:off x="8808937" y="3678298"/>
            <a:ext cx="114936" cy="97928"/>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chemeClr val="bg1"/>
          </a:solidFill>
          <a:ln>
            <a:solidFill>
              <a:schemeClr val="bg1"/>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87" name="Rectángulo 86">
            <a:extLst>
              <a:ext uri="{FF2B5EF4-FFF2-40B4-BE49-F238E27FC236}">
                <a16:creationId xmlns:a16="http://schemas.microsoft.com/office/drawing/2014/main" id="{20AF50CE-438A-4A08-BC6A-3B4DF970E51A}"/>
              </a:ext>
            </a:extLst>
          </p:cNvPr>
          <p:cNvSpPr/>
          <p:nvPr/>
        </p:nvSpPr>
        <p:spPr>
          <a:xfrm>
            <a:off x="2562903" y="4290743"/>
            <a:ext cx="2848834" cy="338518"/>
          </a:xfrm>
          <a:prstGeom prst="rect">
            <a:avLst/>
          </a:prstGeom>
        </p:spPr>
        <p:txBody>
          <a:bodyPr wrap="square" lIns="91405" tIns="45702" rIns="91405" bIns="45702" anchor="t">
            <a:spAutoFit/>
          </a:bodyPr>
          <a:lstStyle/>
          <a:p>
            <a:pPr lvl="0" algn="ctr" eaLnBrk="0" fontAlgn="base" hangingPunct="0">
              <a:spcBef>
                <a:spcPct val="0"/>
              </a:spcBef>
              <a:spcAft>
                <a:spcPct val="0"/>
              </a:spcAft>
            </a:pPr>
            <a:r>
              <a:rPr lang="es-CO" altLang="es-CO" sz="1600" b="1">
                <a:solidFill>
                  <a:schemeClr val="bg2">
                    <a:lumMod val="50000"/>
                  </a:schemeClr>
                </a:solidFill>
                <a:latin typeface="Arial"/>
                <a:cs typeface="Arial"/>
              </a:rPr>
              <a:t>Viaje y recreación</a:t>
            </a:r>
          </a:p>
        </p:txBody>
      </p:sp>
      <p:sp>
        <p:nvSpPr>
          <p:cNvPr id="119" name="Rectángulo 118">
            <a:extLst>
              <a:ext uri="{FF2B5EF4-FFF2-40B4-BE49-F238E27FC236}">
                <a16:creationId xmlns:a16="http://schemas.microsoft.com/office/drawing/2014/main" id="{CD6A1C35-6A92-4E18-B165-B03999DE24AB}"/>
              </a:ext>
            </a:extLst>
          </p:cNvPr>
          <p:cNvSpPr/>
          <p:nvPr/>
        </p:nvSpPr>
        <p:spPr>
          <a:xfrm>
            <a:off x="1754534" y="3053508"/>
            <a:ext cx="1775528" cy="338518"/>
          </a:xfrm>
          <a:prstGeom prst="rect">
            <a:avLst/>
          </a:prstGeom>
        </p:spPr>
        <p:txBody>
          <a:bodyPr wrap="square" lIns="91405" tIns="45702" rIns="91405" bIns="45702" anchor="t">
            <a:spAutoFit/>
          </a:bodyPr>
          <a:lstStyle/>
          <a:p>
            <a:pPr lvl="0" algn="ctr" eaLnBrk="0" fontAlgn="base" hangingPunct="0">
              <a:spcBef>
                <a:spcPct val="0"/>
              </a:spcBef>
              <a:spcAft>
                <a:spcPct val="0"/>
              </a:spcAft>
            </a:pPr>
            <a:r>
              <a:rPr lang="es-ES_tradnl" altLang="es-CO" sz="1600" b="1" dirty="0">
                <a:solidFill>
                  <a:schemeClr val="bg2">
                    <a:lumMod val="50000"/>
                  </a:schemeClr>
                </a:solidFill>
                <a:latin typeface="Arial"/>
                <a:ea typeface="Cambria" panose="02040503050406030204" pitchFamily="18" charset="0"/>
                <a:cs typeface="Arial"/>
              </a:rPr>
              <a:t>Salud y cuidado  </a:t>
            </a:r>
            <a:endParaRPr lang="es-CO" altLang="es-CO" sz="1600" b="1" dirty="0">
              <a:solidFill>
                <a:schemeClr val="bg2">
                  <a:lumMod val="50000"/>
                </a:schemeClr>
              </a:solidFill>
              <a:latin typeface="Arial"/>
              <a:cs typeface="Arial"/>
            </a:endParaRPr>
          </a:p>
        </p:txBody>
      </p:sp>
      <p:pic>
        <p:nvPicPr>
          <p:cNvPr id="120" name="Imagen 119">
            <a:extLst>
              <a:ext uri="{FF2B5EF4-FFF2-40B4-BE49-F238E27FC236}">
                <a16:creationId xmlns:a16="http://schemas.microsoft.com/office/drawing/2014/main" id="{4A718458-66C0-442C-B7FC-3EA258C6C9C8}"/>
              </a:ext>
            </a:extLst>
          </p:cNvPr>
          <p:cNvPicPr>
            <a:picLocks noChangeAspect="1"/>
          </p:cNvPicPr>
          <p:nvPr/>
        </p:nvPicPr>
        <p:blipFill>
          <a:blip r:embed="rId10" cstate="screen">
            <a:duotone>
              <a:schemeClr val="accent3">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309012" y="3491960"/>
            <a:ext cx="597625" cy="597625"/>
          </a:xfrm>
          <a:prstGeom prst="rect">
            <a:avLst/>
          </a:prstGeom>
        </p:spPr>
      </p:pic>
      <p:sp>
        <p:nvSpPr>
          <p:cNvPr id="121" name="Rectángulo 120">
            <a:extLst>
              <a:ext uri="{FF2B5EF4-FFF2-40B4-BE49-F238E27FC236}">
                <a16:creationId xmlns:a16="http://schemas.microsoft.com/office/drawing/2014/main" id="{AF3C1A22-1320-4CB5-96B0-A0EB7C00A02D}"/>
              </a:ext>
            </a:extLst>
          </p:cNvPr>
          <p:cNvSpPr/>
          <p:nvPr/>
        </p:nvSpPr>
        <p:spPr>
          <a:xfrm>
            <a:off x="3987321" y="2678095"/>
            <a:ext cx="2848834" cy="446111"/>
          </a:xfrm>
          <a:prstGeom prst="rect">
            <a:avLst/>
          </a:prstGeom>
        </p:spPr>
        <p:txBody>
          <a:bodyPr wrap="square" lIns="91405" tIns="45702" rIns="91405" bIns="45702" anchor="t">
            <a:spAutoFit/>
          </a:bodyPr>
          <a:lstStyle/>
          <a:p>
            <a:pPr lvl="0" algn="ctr" eaLnBrk="0" fontAlgn="base" hangingPunct="0">
              <a:spcBef>
                <a:spcPct val="0"/>
              </a:spcBef>
              <a:spcAft>
                <a:spcPct val="0"/>
              </a:spcAft>
            </a:pPr>
            <a:r>
              <a:rPr lang="es-CO" altLang="es-CO" sz="1600" b="1" dirty="0">
                <a:solidFill>
                  <a:schemeClr val="bg2">
                    <a:lumMod val="50000"/>
                  </a:schemeClr>
                </a:solidFill>
                <a:latin typeface="Arial"/>
                <a:cs typeface="Arial"/>
              </a:rPr>
              <a:t>Cultura </a:t>
            </a:r>
            <a:r>
              <a:rPr lang="es-CO" altLang="es-CO" sz="2299" b="1" dirty="0">
                <a:solidFill>
                  <a:schemeClr val="bg2">
                    <a:lumMod val="50000"/>
                  </a:schemeClr>
                </a:solidFill>
                <a:latin typeface="Arial"/>
                <a:cs typeface="Arial"/>
              </a:rPr>
              <a:t> </a:t>
            </a:r>
          </a:p>
        </p:txBody>
      </p:sp>
      <p:pic>
        <p:nvPicPr>
          <p:cNvPr id="122" name="Imagen 121">
            <a:extLst>
              <a:ext uri="{FF2B5EF4-FFF2-40B4-BE49-F238E27FC236}">
                <a16:creationId xmlns:a16="http://schemas.microsoft.com/office/drawing/2014/main" id="{835E4A57-40EA-4C66-8E2D-21C569F3EC8B}"/>
              </a:ext>
            </a:extLst>
          </p:cNvPr>
          <p:cNvPicPr>
            <a:picLocks noChangeAspect="1"/>
          </p:cNvPicPr>
          <p:nvPr/>
        </p:nvPicPr>
        <p:blipFill>
          <a:blip r:embed="rId12" cstate="print">
            <a:grayscl/>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4999049" y="3254965"/>
            <a:ext cx="827389" cy="827389"/>
          </a:xfrm>
          <a:prstGeom prst="rect">
            <a:avLst/>
          </a:prstGeom>
        </p:spPr>
      </p:pic>
      <p:sp>
        <p:nvSpPr>
          <p:cNvPr id="123" name="Google Shape;1763;p41">
            <a:extLst>
              <a:ext uri="{FF2B5EF4-FFF2-40B4-BE49-F238E27FC236}">
                <a16:creationId xmlns:a16="http://schemas.microsoft.com/office/drawing/2014/main" id="{2719F2D7-E9DE-4EEA-BDFD-296C6386D0F2}"/>
              </a:ext>
            </a:extLst>
          </p:cNvPr>
          <p:cNvSpPr/>
          <p:nvPr/>
        </p:nvSpPr>
        <p:spPr>
          <a:xfrm rot="10800000">
            <a:off x="8823572" y="3657418"/>
            <a:ext cx="114936" cy="97928"/>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chemeClr val="bg1"/>
          </a:solidFill>
          <a:ln>
            <a:solidFill>
              <a:srgbClr val="EE2B7B"/>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124" name="Rectángulo 123">
            <a:extLst>
              <a:ext uri="{FF2B5EF4-FFF2-40B4-BE49-F238E27FC236}">
                <a16:creationId xmlns:a16="http://schemas.microsoft.com/office/drawing/2014/main" id="{2AE4B771-F7CA-4A99-82C4-464BE1C4CAC8}"/>
              </a:ext>
            </a:extLst>
          </p:cNvPr>
          <p:cNvSpPr/>
          <p:nvPr/>
        </p:nvSpPr>
        <p:spPr>
          <a:xfrm>
            <a:off x="5394194" y="4375408"/>
            <a:ext cx="2848834" cy="338518"/>
          </a:xfrm>
          <a:prstGeom prst="rect">
            <a:avLst/>
          </a:prstGeom>
        </p:spPr>
        <p:txBody>
          <a:bodyPr wrap="square" lIns="91405" tIns="45702" rIns="91405" bIns="45702" anchor="t">
            <a:spAutoFit/>
          </a:bodyPr>
          <a:lstStyle/>
          <a:p>
            <a:pPr lvl="0" algn="ctr" eaLnBrk="0" fontAlgn="base" hangingPunct="0">
              <a:spcBef>
                <a:spcPct val="0"/>
              </a:spcBef>
              <a:spcAft>
                <a:spcPct val="0"/>
              </a:spcAft>
            </a:pPr>
            <a:r>
              <a:rPr lang="es-CO" altLang="es-CO" sz="1600" b="1">
                <a:solidFill>
                  <a:schemeClr val="bg2">
                    <a:lumMod val="50000"/>
                  </a:schemeClr>
                </a:solidFill>
                <a:latin typeface="Arial"/>
                <a:cs typeface="Arial"/>
              </a:rPr>
              <a:t>Hábitat</a:t>
            </a:r>
          </a:p>
        </p:txBody>
      </p:sp>
      <p:sp>
        <p:nvSpPr>
          <p:cNvPr id="125" name="Google Shape;1757;p41">
            <a:extLst>
              <a:ext uri="{FF2B5EF4-FFF2-40B4-BE49-F238E27FC236}">
                <a16:creationId xmlns:a16="http://schemas.microsoft.com/office/drawing/2014/main" id="{8B0051A1-C95C-4756-A3D4-4979AFF16A44}"/>
              </a:ext>
            </a:extLst>
          </p:cNvPr>
          <p:cNvSpPr/>
          <p:nvPr/>
        </p:nvSpPr>
        <p:spPr>
          <a:xfrm rot="10800000">
            <a:off x="8904956" y="3039830"/>
            <a:ext cx="1380031" cy="587331"/>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solidFill>
            <a:schemeClr val="bg1"/>
          </a:solidFill>
          <a:ln w="20850" cap="rnd" cmpd="sng">
            <a:solidFill>
              <a:srgbClr val="EE2B7B"/>
            </a:solidFill>
            <a:prstDash val="sysDot"/>
            <a:miter lim="33357"/>
            <a:headEnd type="none" w="sm" len="sm"/>
            <a:tailEnd type="none" w="sm" len="sm"/>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126" name="Google Shape;1763;p41">
            <a:extLst>
              <a:ext uri="{FF2B5EF4-FFF2-40B4-BE49-F238E27FC236}">
                <a16:creationId xmlns:a16="http://schemas.microsoft.com/office/drawing/2014/main" id="{2A350379-D781-47DE-81C3-5F2DB7D4C205}"/>
              </a:ext>
            </a:extLst>
          </p:cNvPr>
          <p:cNvSpPr/>
          <p:nvPr/>
        </p:nvSpPr>
        <p:spPr>
          <a:xfrm rot="10800000">
            <a:off x="10227519" y="3635834"/>
            <a:ext cx="114936" cy="97928"/>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chemeClr val="bg1"/>
          </a:solidFill>
          <a:ln>
            <a:solidFill>
              <a:srgbClr val="EE2B7B"/>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127" name="Google Shape;1756;p41">
            <a:extLst>
              <a:ext uri="{FF2B5EF4-FFF2-40B4-BE49-F238E27FC236}">
                <a16:creationId xmlns:a16="http://schemas.microsoft.com/office/drawing/2014/main" id="{1DC5930C-38E9-42D7-A5A0-014880284507}"/>
              </a:ext>
            </a:extLst>
          </p:cNvPr>
          <p:cNvSpPr/>
          <p:nvPr/>
        </p:nvSpPr>
        <p:spPr>
          <a:xfrm rot="10800000">
            <a:off x="10287757" y="3707345"/>
            <a:ext cx="1380031" cy="588211"/>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solidFill>
            <a:schemeClr val="bg1"/>
          </a:solidFill>
          <a:ln w="20850" cap="rnd" cmpd="sng">
            <a:solidFill>
              <a:srgbClr val="EE2B7B"/>
            </a:solidFill>
            <a:prstDash val="sysDot"/>
            <a:miter lim="33357"/>
            <a:headEnd type="none" w="sm" len="sm"/>
            <a:tailEnd type="none" w="sm" len="sm"/>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128" name="Google Shape;1763;p41">
            <a:extLst>
              <a:ext uri="{FF2B5EF4-FFF2-40B4-BE49-F238E27FC236}">
                <a16:creationId xmlns:a16="http://schemas.microsoft.com/office/drawing/2014/main" id="{C48708EB-0BC0-4F27-8AA3-EF80030AAB9C}"/>
              </a:ext>
            </a:extLst>
          </p:cNvPr>
          <p:cNvSpPr/>
          <p:nvPr/>
        </p:nvSpPr>
        <p:spPr>
          <a:xfrm rot="10800000">
            <a:off x="11611685" y="3605431"/>
            <a:ext cx="114936" cy="97928"/>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chemeClr val="bg1"/>
          </a:solidFill>
          <a:ln>
            <a:solidFill>
              <a:srgbClr val="EE2B7B"/>
            </a:solidFill>
            <a:prstDash val="sysDot"/>
          </a:ln>
        </p:spPr>
        <p:txBody>
          <a:bodyPr spcFirstLastPara="1" wrap="square" lIns="91390" tIns="91390" rIns="91390" bIns="91390" anchor="ctr" anchorCtr="0">
            <a:noAutofit/>
          </a:bodyPr>
          <a:lstStyle/>
          <a:p>
            <a:endParaRPr lang="es-ES" sz="2299">
              <a:solidFill>
                <a:schemeClr val="bg2">
                  <a:lumMod val="50000"/>
                </a:schemeClr>
              </a:solidFill>
              <a:cs typeface="Calibri"/>
            </a:endParaRPr>
          </a:p>
        </p:txBody>
      </p:sp>
      <p:sp>
        <p:nvSpPr>
          <p:cNvPr id="129" name="Rectángulo 128">
            <a:extLst>
              <a:ext uri="{FF2B5EF4-FFF2-40B4-BE49-F238E27FC236}">
                <a16:creationId xmlns:a16="http://schemas.microsoft.com/office/drawing/2014/main" id="{7A4C929C-C406-41F5-8723-20AA69046C60}"/>
              </a:ext>
            </a:extLst>
          </p:cNvPr>
          <p:cNvSpPr/>
          <p:nvPr/>
        </p:nvSpPr>
        <p:spPr>
          <a:xfrm>
            <a:off x="6801642" y="2676620"/>
            <a:ext cx="2848834" cy="584739"/>
          </a:xfrm>
          <a:prstGeom prst="rect">
            <a:avLst/>
          </a:prstGeom>
        </p:spPr>
        <p:txBody>
          <a:bodyPr wrap="square" lIns="91405" tIns="45702" rIns="91405" bIns="45702" anchor="t">
            <a:spAutoFit/>
          </a:bodyPr>
          <a:lstStyle/>
          <a:p>
            <a:pPr lvl="0" algn="ctr" eaLnBrk="0" fontAlgn="base" hangingPunct="0">
              <a:spcBef>
                <a:spcPct val="0"/>
              </a:spcBef>
              <a:spcAft>
                <a:spcPct val="0"/>
              </a:spcAft>
            </a:pPr>
            <a:r>
              <a:rPr lang="es-CO" altLang="es-CO" sz="1600" b="1">
                <a:solidFill>
                  <a:schemeClr val="bg2">
                    <a:lumMod val="50000"/>
                  </a:schemeClr>
                </a:solidFill>
                <a:latin typeface="Arial"/>
                <a:cs typeface="Arial"/>
              </a:rPr>
              <a:t>Empleo y </a:t>
            </a:r>
          </a:p>
          <a:p>
            <a:pPr lvl="0" algn="ctr" eaLnBrk="0" fontAlgn="base" hangingPunct="0">
              <a:spcBef>
                <a:spcPct val="0"/>
              </a:spcBef>
              <a:spcAft>
                <a:spcPct val="0"/>
              </a:spcAft>
            </a:pPr>
            <a:r>
              <a:rPr lang="es-CO" altLang="es-CO" sz="1600" b="1">
                <a:solidFill>
                  <a:schemeClr val="bg2">
                    <a:lumMod val="50000"/>
                  </a:schemeClr>
                </a:solidFill>
                <a:latin typeface="Arial"/>
                <a:cs typeface="Arial"/>
              </a:rPr>
              <a:t>emprendimiento </a:t>
            </a:r>
          </a:p>
        </p:txBody>
      </p:sp>
      <p:pic>
        <p:nvPicPr>
          <p:cNvPr id="130" name="Imagen 129">
            <a:extLst>
              <a:ext uri="{FF2B5EF4-FFF2-40B4-BE49-F238E27FC236}">
                <a16:creationId xmlns:a16="http://schemas.microsoft.com/office/drawing/2014/main" id="{C3F0E8CB-00F8-461D-9BF9-E9CECED64136}"/>
              </a:ext>
            </a:extLst>
          </p:cNvPr>
          <p:cNvPicPr>
            <a:picLocks noChangeAspect="1"/>
          </p:cNvPicPr>
          <p:nvPr/>
        </p:nvPicPr>
        <p:blipFill>
          <a:blip r:embed="rId14" cstate="screen">
            <a:duotone>
              <a:prstClr val="black"/>
              <a:schemeClr val="tx1">
                <a:lumMod val="95000"/>
                <a:lumOff val="5000"/>
                <a:tint val="45000"/>
                <a:satMod val="400000"/>
              </a:schemeClr>
            </a:duotone>
            <a:extLst>
              <a:ext uri="{28A0092B-C50C-407E-A947-70E740481C1C}">
                <a14:useLocalDpi xmlns:a14="http://schemas.microsoft.com/office/drawing/2010/main"/>
              </a:ext>
            </a:extLst>
          </a:blip>
          <a:stretch>
            <a:fillRect/>
          </a:stretch>
        </p:blipFill>
        <p:spPr>
          <a:xfrm>
            <a:off x="6437010" y="3391158"/>
            <a:ext cx="738676" cy="691196"/>
          </a:xfrm>
          <a:prstGeom prst="rect">
            <a:avLst/>
          </a:prstGeom>
          <a:noFill/>
          <a:ln w="38100">
            <a:noFill/>
          </a:ln>
        </p:spPr>
      </p:pic>
      <p:pic>
        <p:nvPicPr>
          <p:cNvPr id="131" name="Imagen 130">
            <a:extLst>
              <a:ext uri="{FF2B5EF4-FFF2-40B4-BE49-F238E27FC236}">
                <a16:creationId xmlns:a16="http://schemas.microsoft.com/office/drawing/2014/main" id="{BE33C051-FF52-4EE6-9F7A-226828596D15}"/>
              </a:ext>
            </a:extLst>
          </p:cNvPr>
          <p:cNvPicPr>
            <a:picLocks noChangeAspect="1"/>
          </p:cNvPicPr>
          <p:nvPr/>
        </p:nvPicPr>
        <p:blipFill>
          <a:blip r:embed="rId15" cstate="screen">
            <a:duotone>
              <a:prstClr val="black"/>
              <a:schemeClr val="tx1">
                <a:lumMod val="95000"/>
                <a:lumOff val="5000"/>
                <a:tint val="45000"/>
                <a:satMod val="400000"/>
              </a:schemeClr>
            </a:duotone>
            <a:extLst>
              <a:ext uri="{28A0092B-C50C-407E-A947-70E740481C1C}">
                <a14:useLocalDpi xmlns:a14="http://schemas.microsoft.com/office/drawing/2010/main"/>
              </a:ext>
            </a:extLst>
          </a:blip>
          <a:stretch>
            <a:fillRect/>
          </a:stretch>
        </p:blipFill>
        <p:spPr>
          <a:xfrm>
            <a:off x="3668830" y="3540930"/>
            <a:ext cx="600579" cy="561975"/>
          </a:xfrm>
          <a:prstGeom prst="rect">
            <a:avLst/>
          </a:prstGeom>
        </p:spPr>
      </p:pic>
      <p:pic>
        <p:nvPicPr>
          <p:cNvPr id="132" name="Imagen 131">
            <a:extLst>
              <a:ext uri="{FF2B5EF4-FFF2-40B4-BE49-F238E27FC236}">
                <a16:creationId xmlns:a16="http://schemas.microsoft.com/office/drawing/2014/main" id="{FA4AFDBD-7BDF-42C8-87DE-006838F90808}"/>
              </a:ext>
            </a:extLst>
          </p:cNvPr>
          <p:cNvPicPr>
            <a:picLocks noChangeAspect="1"/>
          </p:cNvPicPr>
          <p:nvPr/>
        </p:nvPicPr>
        <p:blipFill>
          <a:blip r:embed="rId16" cstate="print">
            <a:duotone>
              <a:prstClr val="black"/>
              <a:schemeClr val="bg1">
                <a:lumMod val="50000"/>
                <a:tint val="45000"/>
                <a:satMod val="400000"/>
              </a:schemeClr>
            </a:duotone>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tretch>
            <a:fillRect/>
          </a:stretch>
        </p:blipFill>
        <p:spPr>
          <a:xfrm>
            <a:off x="7927133" y="3370096"/>
            <a:ext cx="475216" cy="597127"/>
          </a:xfrm>
          <a:prstGeom prst="rect">
            <a:avLst/>
          </a:prstGeom>
        </p:spPr>
      </p:pic>
      <p:sp>
        <p:nvSpPr>
          <p:cNvPr id="133" name="Rectángulo 132">
            <a:extLst>
              <a:ext uri="{FF2B5EF4-FFF2-40B4-BE49-F238E27FC236}">
                <a16:creationId xmlns:a16="http://schemas.microsoft.com/office/drawing/2014/main" id="{223A77AC-7B3C-40D5-86FF-75BDADB78432}"/>
              </a:ext>
            </a:extLst>
          </p:cNvPr>
          <p:cNvSpPr/>
          <p:nvPr/>
        </p:nvSpPr>
        <p:spPr>
          <a:xfrm>
            <a:off x="9486561" y="2638158"/>
            <a:ext cx="3039507" cy="623490"/>
          </a:xfrm>
          <a:prstGeom prst="rect">
            <a:avLst/>
          </a:prstGeom>
        </p:spPr>
        <p:txBody>
          <a:bodyPr wrap="square" lIns="97522" tIns="48761" rIns="97522" bIns="48761" anchor="t">
            <a:spAutoFit/>
          </a:bodyPr>
          <a:lstStyle/>
          <a:p>
            <a:pPr lvl="0" algn="ctr" eaLnBrk="0" fontAlgn="base" hangingPunct="0">
              <a:spcBef>
                <a:spcPct val="0"/>
              </a:spcBef>
              <a:spcAft>
                <a:spcPct val="0"/>
              </a:spcAft>
            </a:pPr>
            <a:r>
              <a:rPr lang="es-CO" altLang="es-CO" sz="1706" b="1" dirty="0">
                <a:solidFill>
                  <a:schemeClr val="bg2">
                    <a:lumMod val="50000"/>
                  </a:schemeClr>
                </a:solidFill>
                <a:latin typeface="Arial"/>
                <a:cs typeface="Arial"/>
              </a:rPr>
              <a:t>Escuela </a:t>
            </a:r>
          </a:p>
          <a:p>
            <a:pPr lvl="0" algn="ctr" eaLnBrk="0" fontAlgn="base" hangingPunct="0">
              <a:spcBef>
                <a:spcPct val="0"/>
              </a:spcBef>
              <a:spcAft>
                <a:spcPct val="0"/>
              </a:spcAft>
            </a:pPr>
            <a:r>
              <a:rPr lang="es-CO" altLang="es-CO" sz="1706" b="1" dirty="0">
                <a:solidFill>
                  <a:schemeClr val="bg2">
                    <a:lumMod val="50000"/>
                  </a:schemeClr>
                </a:solidFill>
                <a:latin typeface="Arial"/>
                <a:cs typeface="Arial"/>
              </a:rPr>
              <a:t>Empresarial</a:t>
            </a:r>
          </a:p>
        </p:txBody>
      </p:sp>
      <p:sp>
        <p:nvSpPr>
          <p:cNvPr id="41" name="CuadroTexto 40">
            <a:extLst>
              <a:ext uri="{FF2B5EF4-FFF2-40B4-BE49-F238E27FC236}">
                <a16:creationId xmlns:a16="http://schemas.microsoft.com/office/drawing/2014/main" id="{BC591207-6176-46B8-8B48-8686A3354419}"/>
              </a:ext>
            </a:extLst>
          </p:cNvPr>
          <p:cNvSpPr txBox="1"/>
          <p:nvPr/>
        </p:nvSpPr>
        <p:spPr>
          <a:xfrm>
            <a:off x="989374" y="1786507"/>
            <a:ext cx="10483152" cy="551561"/>
          </a:xfrm>
          <a:prstGeom prst="rect">
            <a:avLst/>
          </a:prstGeom>
          <a:noFill/>
          <a:ln w="12700">
            <a:solidFill>
              <a:srgbClr val="EE2B7B"/>
            </a:solidFill>
          </a:ln>
        </p:spPr>
        <p:txBody>
          <a:bodyPr wrap="square">
            <a:spAutoFit/>
          </a:bodyPr>
          <a:lstStyle/>
          <a:p>
            <a:pPr algn="ctr" defTabSz="974847">
              <a:defRPr/>
            </a:pPr>
            <a:r>
              <a:rPr lang="es-CO" sz="2984" b="1" dirty="0">
                <a:solidFill>
                  <a:srgbClr val="EE2B7B"/>
                </a:solidFill>
                <a:latin typeface="Arial" panose="020B0604020202020204" pitchFamily="34" charset="0"/>
                <a:cs typeface="Arial" panose="020B0604020202020204" pitchFamily="34" charset="0"/>
              </a:rPr>
              <a:t>Ruta de generación de valor para el talento humano </a:t>
            </a:r>
          </a:p>
        </p:txBody>
      </p:sp>
    </p:spTree>
    <p:extLst>
      <p:ext uri="{BB962C8B-B14F-4D97-AF65-F5344CB8AC3E}">
        <p14:creationId xmlns:p14="http://schemas.microsoft.com/office/powerpoint/2010/main" val="115456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F82FFA41-A67B-B74F-AEA5-C57EF3B6BD61}"/>
              </a:ext>
            </a:extLst>
          </p:cNvPr>
          <p:cNvSpPr/>
          <p:nvPr/>
        </p:nvSpPr>
        <p:spPr>
          <a:xfrm>
            <a:off x="6326395" y="3319022"/>
            <a:ext cx="5538838" cy="1927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010" rtl="0" eaLnBrk="1" fontAlgn="base" latinLnBrk="0" hangingPunct="1">
              <a:lnSpc>
                <a:spcPct val="100000"/>
              </a:lnSpc>
              <a:spcBef>
                <a:spcPts val="0"/>
              </a:spcBef>
              <a:spcAft>
                <a:spcPts val="0"/>
              </a:spcAft>
              <a:buClrTx/>
              <a:buSzTx/>
              <a:buFontTx/>
              <a:buNone/>
              <a:tabLst/>
              <a:defRPr/>
            </a:pPr>
            <a:r>
              <a:rPr kumimoji="0" lang="es-CO" sz="1706"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Desarrollamos experiencias para cultivar el asombro, la diversión, viajar con los ojos abiertos y los oídos atentos, y </a:t>
            </a:r>
            <a:r>
              <a:rPr kumimoji="0" lang="es-CO" sz="1706"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ampliar la visión del mundo en la vida diaria. </a:t>
            </a:r>
            <a:endParaRPr kumimoji="0" lang="es-CO" sz="1706"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Rectángulo 11">
            <a:extLst>
              <a:ext uri="{FF2B5EF4-FFF2-40B4-BE49-F238E27FC236}">
                <a16:creationId xmlns:a16="http://schemas.microsoft.com/office/drawing/2014/main" id="{A788C09B-9524-D140-BBC2-B707784E686B}"/>
              </a:ext>
            </a:extLst>
          </p:cNvPr>
          <p:cNvSpPr/>
          <p:nvPr/>
        </p:nvSpPr>
        <p:spPr>
          <a:xfrm>
            <a:off x="6326394" y="1688868"/>
            <a:ext cx="2649216" cy="880113"/>
          </a:xfrm>
          <a:prstGeom prst="rect">
            <a:avLst/>
          </a:prstGeom>
        </p:spPr>
        <p:txBody>
          <a:bodyPr wrap="square">
            <a:spAutoFit/>
          </a:bodyPr>
          <a:lstStyle/>
          <a:p>
            <a:pPr marL="0" marR="0" lvl="0" indent="0" algn="l" defTabSz="1219010" rtl="0" eaLnBrk="1" fontAlgn="auto" latinLnBrk="0" hangingPunct="1">
              <a:lnSpc>
                <a:spcPct val="100000"/>
              </a:lnSpc>
              <a:spcBef>
                <a:spcPts val="0"/>
              </a:spcBef>
              <a:spcAft>
                <a:spcPts val="0"/>
              </a:spcAft>
              <a:buClrTx/>
              <a:buSzTx/>
              <a:buFontTx/>
              <a:buNone/>
              <a:tabLst/>
              <a:defRPr/>
            </a:pPr>
            <a:r>
              <a:rPr kumimoji="0" lang="es-CO" sz="5119"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Viajes y</a:t>
            </a:r>
          </a:p>
        </p:txBody>
      </p:sp>
      <p:sp>
        <p:nvSpPr>
          <p:cNvPr id="13" name="Rectángulo 12">
            <a:extLst>
              <a:ext uri="{FF2B5EF4-FFF2-40B4-BE49-F238E27FC236}">
                <a16:creationId xmlns:a16="http://schemas.microsoft.com/office/drawing/2014/main" id="{57D9959F-5466-DA46-976E-84B3EB8B4064}"/>
              </a:ext>
            </a:extLst>
          </p:cNvPr>
          <p:cNvSpPr/>
          <p:nvPr/>
        </p:nvSpPr>
        <p:spPr>
          <a:xfrm>
            <a:off x="6364482" y="2382231"/>
            <a:ext cx="3532702" cy="880113"/>
          </a:xfrm>
          <a:prstGeom prst="rect">
            <a:avLst/>
          </a:prstGeom>
        </p:spPr>
        <p:txBody>
          <a:bodyPr wrap="square">
            <a:spAutoFit/>
          </a:bodyPr>
          <a:lstStyle/>
          <a:p>
            <a:pPr marL="0" marR="0" lvl="0" indent="0" algn="l" defTabSz="1219010" rtl="0" eaLnBrk="1" fontAlgn="auto" latinLnBrk="0" hangingPunct="1">
              <a:lnSpc>
                <a:spcPct val="100000"/>
              </a:lnSpc>
              <a:spcBef>
                <a:spcPts val="0"/>
              </a:spcBef>
              <a:spcAft>
                <a:spcPts val="0"/>
              </a:spcAft>
              <a:buClrTx/>
              <a:buSzTx/>
              <a:buFontTx/>
              <a:buNone/>
              <a:tabLst/>
              <a:defRPr/>
            </a:pPr>
            <a:r>
              <a:rPr kumimoji="0" lang="es-CO" sz="5119" b="1" i="0" u="none" strike="noStrike" kern="1200" cap="none" spc="0" normalizeH="0" baseline="0" noProof="0" dirty="0">
                <a:ln>
                  <a:noFill/>
                </a:ln>
                <a:solidFill>
                  <a:srgbClr val="EE2B7B"/>
                </a:solidFill>
                <a:effectLst/>
                <a:uLnTx/>
                <a:uFillTx/>
                <a:latin typeface="Arial" panose="020B0604020202020204" pitchFamily="34" charset="0"/>
                <a:ea typeface="+mn-ea"/>
                <a:cs typeface="Arial" panose="020B0604020202020204" pitchFamily="34" charset="0"/>
              </a:rPr>
              <a:t>recreación</a:t>
            </a:r>
            <a:endParaRPr kumimoji="0" lang="es-CO" sz="5759" b="0" i="0" u="none" strike="noStrike" kern="1200" cap="none" spc="0" normalizeH="0" baseline="0" noProof="0" dirty="0">
              <a:ln>
                <a:noFill/>
              </a:ln>
              <a:solidFill>
                <a:srgbClr val="EE2B7B"/>
              </a:solidFill>
              <a:effectLst/>
              <a:uLnTx/>
              <a:uFillTx/>
              <a:latin typeface="Calibri"/>
              <a:ea typeface="+mn-ea"/>
              <a:cs typeface="+mn-cs"/>
            </a:endParaRPr>
          </a:p>
        </p:txBody>
      </p:sp>
    </p:spTree>
    <p:extLst>
      <p:ext uri="{BB962C8B-B14F-4D97-AF65-F5344CB8AC3E}">
        <p14:creationId xmlns:p14="http://schemas.microsoft.com/office/powerpoint/2010/main" val="97547391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0B40FB0E-A9D4-4E99-9339-B223E130B524}"/>
              </a:ext>
            </a:extLst>
          </p:cNvPr>
          <p:cNvPicPr>
            <a:picLocks noChangeAspect="1"/>
          </p:cNvPicPr>
          <p:nvPr/>
        </p:nvPicPr>
        <p:blipFill>
          <a:blip r:embed="rId3"/>
          <a:stretch>
            <a:fillRect/>
          </a:stretch>
        </p:blipFill>
        <p:spPr>
          <a:xfrm>
            <a:off x="10293050" y="6347319"/>
            <a:ext cx="1563282" cy="262295"/>
          </a:xfrm>
          <a:prstGeom prst="rect">
            <a:avLst/>
          </a:prstGeom>
        </p:spPr>
      </p:pic>
      <p:pic>
        <p:nvPicPr>
          <p:cNvPr id="14" name="Imagen 13">
            <a:extLst>
              <a:ext uri="{FF2B5EF4-FFF2-40B4-BE49-F238E27FC236}">
                <a16:creationId xmlns:a16="http://schemas.microsoft.com/office/drawing/2014/main" id="{26FAB645-1FAA-447E-9B7F-39174E03EC0C}"/>
              </a:ext>
            </a:extLst>
          </p:cNvPr>
          <p:cNvPicPr>
            <a:picLocks noChangeAspect="1"/>
          </p:cNvPicPr>
          <p:nvPr/>
        </p:nvPicPr>
        <p:blipFill>
          <a:blip r:embed="rId4"/>
          <a:stretch>
            <a:fillRect/>
          </a:stretch>
        </p:blipFill>
        <p:spPr>
          <a:xfrm>
            <a:off x="11856332" y="5439569"/>
            <a:ext cx="69246" cy="830952"/>
          </a:xfrm>
          <a:prstGeom prst="rect">
            <a:avLst/>
          </a:prstGeom>
        </p:spPr>
      </p:pic>
      <p:sp>
        <p:nvSpPr>
          <p:cNvPr id="16" name="Rectángulo 15"/>
          <p:cNvSpPr/>
          <p:nvPr/>
        </p:nvSpPr>
        <p:spPr>
          <a:xfrm>
            <a:off x="1363761" y="1800936"/>
            <a:ext cx="4207517" cy="551847"/>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0"/>
            <a:endParaRPr lang="es-CO" sz="2453">
              <a:solidFill>
                <a:prstClr val="white"/>
              </a:solidFill>
              <a:latin typeface="Calibri" panose="020F0502020204030204"/>
            </a:endParaRPr>
          </a:p>
        </p:txBody>
      </p:sp>
      <p:sp>
        <p:nvSpPr>
          <p:cNvPr id="17" name="Rectángulo 16">
            <a:extLst>
              <a:ext uri="{FF2B5EF4-FFF2-40B4-BE49-F238E27FC236}">
                <a16:creationId xmlns:a16="http://schemas.microsoft.com/office/drawing/2014/main" id="{742AF64B-AF83-495E-94A1-53166B85477C}"/>
              </a:ext>
            </a:extLst>
          </p:cNvPr>
          <p:cNvSpPr/>
          <p:nvPr/>
        </p:nvSpPr>
        <p:spPr>
          <a:xfrm>
            <a:off x="1199564" y="1785438"/>
            <a:ext cx="4535910" cy="551781"/>
          </a:xfrm>
          <a:prstGeom prst="rect">
            <a:avLst/>
          </a:prstGeom>
        </p:spPr>
        <p:txBody>
          <a:bodyPr wrap="square" lIns="91405" tIns="45702" rIns="91405" bIns="45702" anchor="t">
            <a:spAutoFit/>
          </a:bodyPr>
          <a:lstStyle/>
          <a:p>
            <a:pPr algn="ctr" defTabSz="914062" eaLnBrk="0" fontAlgn="base" hangingPunct="0">
              <a:spcBef>
                <a:spcPct val="0"/>
              </a:spcBef>
              <a:spcAft>
                <a:spcPct val="0"/>
              </a:spcAft>
            </a:pPr>
            <a:r>
              <a:rPr lang="es-ES" sz="1493" b="1" dirty="0">
                <a:solidFill>
                  <a:prstClr val="white"/>
                </a:solidFill>
                <a:latin typeface="Arial"/>
                <a:cs typeface="Arial"/>
              </a:rPr>
              <a:t>Rituales empresariales para la conversación </a:t>
            </a:r>
          </a:p>
          <a:p>
            <a:pPr algn="ctr" defTabSz="914062" eaLnBrk="0" fontAlgn="base" hangingPunct="0">
              <a:spcBef>
                <a:spcPct val="0"/>
              </a:spcBef>
              <a:spcAft>
                <a:spcPct val="0"/>
              </a:spcAft>
            </a:pPr>
            <a:r>
              <a:rPr lang="es-ES" sz="1493" b="1" dirty="0">
                <a:solidFill>
                  <a:prstClr val="white"/>
                </a:solidFill>
                <a:latin typeface="Arial"/>
                <a:cs typeface="Arial"/>
              </a:rPr>
              <a:t>y aprendizaje</a:t>
            </a:r>
          </a:p>
        </p:txBody>
      </p:sp>
      <p:sp>
        <p:nvSpPr>
          <p:cNvPr id="18" name="CuadroTexto 17">
            <a:extLst>
              <a:ext uri="{FF2B5EF4-FFF2-40B4-BE49-F238E27FC236}">
                <a16:creationId xmlns:a16="http://schemas.microsoft.com/office/drawing/2014/main" id="{FEA5B017-DAB6-4EA2-A61C-C34713325A17}"/>
              </a:ext>
            </a:extLst>
          </p:cNvPr>
          <p:cNvSpPr txBox="1"/>
          <p:nvPr/>
        </p:nvSpPr>
        <p:spPr>
          <a:xfrm>
            <a:off x="1265680" y="2466145"/>
            <a:ext cx="4111531" cy="1077218"/>
          </a:xfrm>
          <a:prstGeom prst="rect">
            <a:avLst/>
          </a:prstGeom>
          <a:noFill/>
        </p:spPr>
        <p:txBody>
          <a:bodyPr wrap="square">
            <a:spAutoFit/>
          </a:bodyPr>
          <a:lstStyle/>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b="1" dirty="0">
                <a:solidFill>
                  <a:prstClr val="black"/>
                </a:solidFill>
                <a:latin typeface="Arial"/>
                <a:cs typeface="Arial"/>
              </a:rPr>
              <a:t>Aventura Empresarial</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b="1" dirty="0">
                <a:solidFill>
                  <a:prstClr val="black"/>
                </a:solidFill>
                <a:latin typeface="Arial"/>
                <a:cs typeface="Arial"/>
              </a:rPr>
              <a:t>Autoliderazgo</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b="1" dirty="0">
                <a:solidFill>
                  <a:prstClr val="black"/>
                </a:solidFill>
                <a:latin typeface="Arial"/>
                <a:cs typeface="Arial"/>
              </a:rPr>
              <a:t>Retos organizacionales – Comunicación</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b="1" dirty="0">
                <a:solidFill>
                  <a:prstClr val="black"/>
                </a:solidFill>
                <a:latin typeface="Arial"/>
                <a:cs typeface="Arial"/>
              </a:rPr>
              <a:t>Retos organizacionales – Liderazgo</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b="1" dirty="0">
                <a:solidFill>
                  <a:prstClr val="black"/>
                </a:solidFill>
                <a:latin typeface="Arial"/>
                <a:cs typeface="Arial"/>
              </a:rPr>
              <a:t>Retos organizacionales - Trabajo en equipo</a:t>
            </a:r>
            <a:endParaRPr lang="es-ES" sz="1280" b="1" dirty="0">
              <a:solidFill>
                <a:prstClr val="black"/>
              </a:solidFill>
              <a:latin typeface="Arial"/>
              <a:cs typeface="Arial"/>
            </a:endParaRPr>
          </a:p>
        </p:txBody>
      </p:sp>
      <p:sp>
        <p:nvSpPr>
          <p:cNvPr id="19" name="Rectángulo 18"/>
          <p:cNvSpPr/>
          <p:nvPr/>
        </p:nvSpPr>
        <p:spPr>
          <a:xfrm>
            <a:off x="1363740" y="3853246"/>
            <a:ext cx="2733681" cy="349410"/>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0"/>
            <a:endParaRPr lang="es-CO" sz="2453">
              <a:solidFill>
                <a:prstClr val="white"/>
              </a:solidFill>
              <a:latin typeface="Calibri" panose="020F0502020204030204"/>
            </a:endParaRPr>
          </a:p>
        </p:txBody>
      </p:sp>
      <p:sp>
        <p:nvSpPr>
          <p:cNvPr id="20" name="Rectángulo 19">
            <a:extLst>
              <a:ext uri="{FF2B5EF4-FFF2-40B4-BE49-F238E27FC236}">
                <a16:creationId xmlns:a16="http://schemas.microsoft.com/office/drawing/2014/main" id="{742AF64B-AF83-495E-94A1-53166B85477C}"/>
              </a:ext>
            </a:extLst>
          </p:cNvPr>
          <p:cNvSpPr/>
          <p:nvPr/>
        </p:nvSpPr>
        <p:spPr>
          <a:xfrm>
            <a:off x="1363738" y="3853245"/>
            <a:ext cx="2733682" cy="322040"/>
          </a:xfrm>
          <a:prstGeom prst="rect">
            <a:avLst/>
          </a:prstGeom>
        </p:spPr>
        <p:txBody>
          <a:bodyPr wrap="square" lIns="91405" tIns="45702" rIns="91405" bIns="45702" anchor="t">
            <a:spAutoFit/>
          </a:bodyPr>
          <a:lstStyle/>
          <a:p>
            <a:pPr defTabSz="914062" eaLnBrk="0" fontAlgn="base" hangingPunct="0">
              <a:spcBef>
                <a:spcPct val="0"/>
              </a:spcBef>
              <a:spcAft>
                <a:spcPct val="0"/>
              </a:spcAft>
            </a:pPr>
            <a:r>
              <a:rPr lang="es-CO" sz="1493" b="1" dirty="0">
                <a:solidFill>
                  <a:prstClr val="white"/>
                </a:solidFill>
                <a:latin typeface="Arial"/>
                <a:cs typeface="Arial"/>
              </a:rPr>
              <a:t>Conexión con la naturaleza</a:t>
            </a:r>
          </a:p>
        </p:txBody>
      </p:sp>
      <p:sp>
        <p:nvSpPr>
          <p:cNvPr id="22" name="CuadroTexto 21">
            <a:extLst>
              <a:ext uri="{FF2B5EF4-FFF2-40B4-BE49-F238E27FC236}">
                <a16:creationId xmlns:a16="http://schemas.microsoft.com/office/drawing/2014/main" id="{FEA5B017-DAB6-4EA2-A61C-C34713325A17}"/>
              </a:ext>
            </a:extLst>
          </p:cNvPr>
          <p:cNvSpPr txBox="1"/>
          <p:nvPr/>
        </p:nvSpPr>
        <p:spPr>
          <a:xfrm>
            <a:off x="1222930" y="4364335"/>
            <a:ext cx="4111531" cy="1274195"/>
          </a:xfrm>
          <a:prstGeom prst="rect">
            <a:avLst/>
          </a:prstGeom>
          <a:noFill/>
        </p:spPr>
        <p:txBody>
          <a:bodyPr wrap="square">
            <a:spAutoFit/>
          </a:bodyPr>
          <a:lstStyle/>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b="1" dirty="0">
                <a:solidFill>
                  <a:prstClr val="black"/>
                </a:solidFill>
                <a:latin typeface="Arial"/>
                <a:cs typeface="Arial"/>
              </a:rPr>
              <a:t>Viaje al interior del bosque y del ser – ArvÍ</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b="1" dirty="0">
                <a:solidFill>
                  <a:prstClr val="black"/>
                </a:solidFill>
                <a:latin typeface="Arial"/>
                <a:cs typeface="Arial"/>
              </a:rPr>
              <a:t>Viaje dentro de ti – Guatapé</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b="1" dirty="0">
                <a:solidFill>
                  <a:prstClr val="black"/>
                </a:solidFill>
                <a:latin typeface="Arial"/>
                <a:cs typeface="Arial"/>
              </a:rPr>
              <a:t>Viaje para la armonía a través de los sentidos - La Estrella.</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b="1" dirty="0">
                <a:solidFill>
                  <a:prstClr val="black"/>
                </a:solidFill>
                <a:latin typeface="Arial"/>
                <a:cs typeface="Arial"/>
              </a:rPr>
              <a:t>Encuentro con lo natural</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b="1" dirty="0">
                <a:solidFill>
                  <a:prstClr val="black"/>
                </a:solidFill>
                <a:latin typeface="Arial"/>
                <a:cs typeface="Arial"/>
              </a:rPr>
              <a:t>Caminadas Ecológicas</a:t>
            </a:r>
          </a:p>
        </p:txBody>
      </p:sp>
      <p:pic>
        <p:nvPicPr>
          <p:cNvPr id="3" name="Imagen 2"/>
          <p:cNvPicPr>
            <a:picLocks noChangeAspect="1"/>
          </p:cNvPicPr>
          <p:nvPr/>
        </p:nvPicPr>
        <p:blipFill>
          <a:blip r:embed="rId5"/>
          <a:stretch>
            <a:fillRect/>
          </a:stretch>
        </p:blipFill>
        <p:spPr>
          <a:xfrm>
            <a:off x="642368" y="1836258"/>
            <a:ext cx="479898" cy="481202"/>
          </a:xfrm>
          <a:prstGeom prst="rect">
            <a:avLst/>
          </a:prstGeom>
        </p:spPr>
      </p:pic>
      <p:pic>
        <p:nvPicPr>
          <p:cNvPr id="5" name="Imagen 4"/>
          <p:cNvPicPr>
            <a:picLocks noChangeAspect="1"/>
          </p:cNvPicPr>
          <p:nvPr/>
        </p:nvPicPr>
        <p:blipFill>
          <a:blip r:embed="rId6"/>
          <a:stretch>
            <a:fillRect/>
          </a:stretch>
        </p:blipFill>
        <p:spPr>
          <a:xfrm>
            <a:off x="596522" y="3838376"/>
            <a:ext cx="466177" cy="445982"/>
          </a:xfrm>
          <a:prstGeom prst="rect">
            <a:avLst/>
          </a:prstGeom>
        </p:spPr>
      </p:pic>
      <p:pic>
        <p:nvPicPr>
          <p:cNvPr id="21" name="Imagen 20">
            <a:extLst>
              <a:ext uri="{FF2B5EF4-FFF2-40B4-BE49-F238E27FC236}">
                <a16:creationId xmlns:a16="http://schemas.microsoft.com/office/drawing/2014/main" id="{F1F88B48-4CA9-4ABB-AA39-264B2FF51DE5}"/>
              </a:ext>
            </a:extLst>
          </p:cNvPr>
          <p:cNvPicPr>
            <a:picLocks noChangeAspect="1"/>
          </p:cNvPicPr>
          <p:nvPr/>
        </p:nvPicPr>
        <p:blipFill>
          <a:blip r:embed="rId7"/>
          <a:stretch>
            <a:fillRect/>
          </a:stretch>
        </p:blipFill>
        <p:spPr>
          <a:xfrm>
            <a:off x="6328240" y="3921523"/>
            <a:ext cx="366245" cy="417308"/>
          </a:xfrm>
          <a:prstGeom prst="rect">
            <a:avLst/>
          </a:prstGeom>
        </p:spPr>
      </p:pic>
      <p:sp>
        <p:nvSpPr>
          <p:cNvPr id="23" name="Rectángulo 22">
            <a:extLst>
              <a:ext uri="{FF2B5EF4-FFF2-40B4-BE49-F238E27FC236}">
                <a16:creationId xmlns:a16="http://schemas.microsoft.com/office/drawing/2014/main" id="{30C3F0C5-A7DE-4F21-8AEC-3A4F29E1A49D}"/>
              </a:ext>
            </a:extLst>
          </p:cNvPr>
          <p:cNvSpPr/>
          <p:nvPr/>
        </p:nvSpPr>
        <p:spPr>
          <a:xfrm>
            <a:off x="6966411" y="3928191"/>
            <a:ext cx="2733681" cy="349410"/>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0"/>
            <a:r>
              <a:rPr lang="es-CO" sz="1493" b="1" dirty="0">
                <a:solidFill>
                  <a:prstClr val="white"/>
                </a:solidFill>
                <a:latin typeface="Arial"/>
                <a:cs typeface="Arial"/>
              </a:rPr>
              <a:t>Compartiendo con mi tribu</a:t>
            </a:r>
          </a:p>
        </p:txBody>
      </p:sp>
      <p:sp>
        <p:nvSpPr>
          <p:cNvPr id="24" name="CuadroTexto 23">
            <a:extLst>
              <a:ext uri="{FF2B5EF4-FFF2-40B4-BE49-F238E27FC236}">
                <a16:creationId xmlns:a16="http://schemas.microsoft.com/office/drawing/2014/main" id="{4805AFB9-934D-4331-8B4D-95C4B2534132}"/>
              </a:ext>
            </a:extLst>
          </p:cNvPr>
          <p:cNvSpPr txBox="1"/>
          <p:nvPr/>
        </p:nvSpPr>
        <p:spPr>
          <a:xfrm>
            <a:off x="6857541" y="4364335"/>
            <a:ext cx="4177649" cy="1077218"/>
          </a:xfrm>
          <a:prstGeom prst="rect">
            <a:avLst/>
          </a:prstGeom>
          <a:noFill/>
        </p:spPr>
        <p:txBody>
          <a:bodyPr wrap="square">
            <a:spAutoFit/>
          </a:bodyPr>
          <a:lstStyle/>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b="1" dirty="0">
                <a:solidFill>
                  <a:prstClr val="black"/>
                </a:solidFill>
                <a:latin typeface="Arial"/>
                <a:cs typeface="Arial"/>
              </a:rPr>
              <a:t>Nos vamos de Picnic - Rionegro</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b="1" dirty="0">
                <a:solidFill>
                  <a:prstClr val="black"/>
                </a:solidFill>
                <a:latin typeface="Arial"/>
                <a:cs typeface="Arial"/>
              </a:rPr>
              <a:t>Nos vamos de Picnic – Arví</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b="1" dirty="0">
                <a:solidFill>
                  <a:prstClr val="black"/>
                </a:solidFill>
                <a:latin typeface="Arial"/>
                <a:cs typeface="Arial"/>
              </a:rPr>
              <a:t>Cocina alrededor del fuego - Asados</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b="1" dirty="0">
                <a:solidFill>
                  <a:prstClr val="black"/>
                </a:solidFill>
                <a:latin typeface="Arial"/>
                <a:cs typeface="Arial"/>
              </a:rPr>
              <a:t>Cocina alrededor del fuego Sancochos</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b="1" dirty="0">
                <a:solidFill>
                  <a:prstClr val="black"/>
                </a:solidFill>
                <a:latin typeface="Arial"/>
                <a:cs typeface="Arial"/>
              </a:rPr>
              <a:t>Parques </a:t>
            </a:r>
            <a:r>
              <a:rPr lang="es-CO" sz="1280" b="1" dirty="0" err="1">
                <a:solidFill>
                  <a:prstClr val="black"/>
                </a:solidFill>
                <a:latin typeface="Arial"/>
                <a:cs typeface="Arial"/>
              </a:rPr>
              <a:t>comfama</a:t>
            </a:r>
            <a:endParaRPr lang="es-CO" sz="1280" b="1" dirty="0">
              <a:solidFill>
                <a:prstClr val="black"/>
              </a:solidFill>
              <a:latin typeface="Arial"/>
              <a:cs typeface="Arial"/>
            </a:endParaRPr>
          </a:p>
        </p:txBody>
      </p:sp>
      <p:sp>
        <p:nvSpPr>
          <p:cNvPr id="26" name="Rectángulo 25">
            <a:extLst>
              <a:ext uri="{FF2B5EF4-FFF2-40B4-BE49-F238E27FC236}">
                <a16:creationId xmlns:a16="http://schemas.microsoft.com/office/drawing/2014/main" id="{BA07B9F7-5362-4B32-812C-2F0AE6999273}"/>
              </a:ext>
            </a:extLst>
          </p:cNvPr>
          <p:cNvSpPr/>
          <p:nvPr/>
        </p:nvSpPr>
        <p:spPr>
          <a:xfrm>
            <a:off x="6912869" y="1785342"/>
            <a:ext cx="2787224" cy="378391"/>
          </a:xfrm>
          <a:prstGeom prst="rect">
            <a:avLst/>
          </a:prstGeom>
          <a:solidFill>
            <a:srgbClr val="EE2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10"/>
            <a:endParaRPr lang="es-CO" sz="2453">
              <a:solidFill>
                <a:prstClr val="white"/>
              </a:solidFill>
              <a:latin typeface="Calibri" panose="020F0502020204030204"/>
            </a:endParaRPr>
          </a:p>
        </p:txBody>
      </p:sp>
      <p:sp>
        <p:nvSpPr>
          <p:cNvPr id="27" name="Rectángulo 26">
            <a:extLst>
              <a:ext uri="{FF2B5EF4-FFF2-40B4-BE49-F238E27FC236}">
                <a16:creationId xmlns:a16="http://schemas.microsoft.com/office/drawing/2014/main" id="{A37150B3-76F2-4681-B9FF-662591B26A96}"/>
              </a:ext>
            </a:extLst>
          </p:cNvPr>
          <p:cNvSpPr/>
          <p:nvPr/>
        </p:nvSpPr>
        <p:spPr>
          <a:xfrm>
            <a:off x="6748670" y="1785343"/>
            <a:ext cx="2681080" cy="322040"/>
          </a:xfrm>
          <a:prstGeom prst="rect">
            <a:avLst/>
          </a:prstGeom>
        </p:spPr>
        <p:txBody>
          <a:bodyPr wrap="square" lIns="91405" tIns="45702" rIns="91405" bIns="45702" anchor="t">
            <a:spAutoFit/>
          </a:bodyPr>
          <a:lstStyle/>
          <a:p>
            <a:pPr algn="ctr" defTabSz="914062" eaLnBrk="0" fontAlgn="base" hangingPunct="0">
              <a:spcBef>
                <a:spcPct val="0"/>
              </a:spcBef>
              <a:spcAft>
                <a:spcPct val="0"/>
              </a:spcAft>
            </a:pPr>
            <a:r>
              <a:rPr lang="es-ES" sz="1493" b="1" dirty="0">
                <a:solidFill>
                  <a:prstClr val="white"/>
                </a:solidFill>
                <a:latin typeface="Arial"/>
                <a:cs typeface="Arial"/>
              </a:rPr>
              <a:t>Torneos empresariales</a:t>
            </a:r>
          </a:p>
        </p:txBody>
      </p:sp>
      <p:sp>
        <p:nvSpPr>
          <p:cNvPr id="30" name="CuadroTexto 29">
            <a:extLst>
              <a:ext uri="{FF2B5EF4-FFF2-40B4-BE49-F238E27FC236}">
                <a16:creationId xmlns:a16="http://schemas.microsoft.com/office/drawing/2014/main" id="{06104C88-6945-4FE9-94BA-254980330CF7}"/>
              </a:ext>
            </a:extLst>
          </p:cNvPr>
          <p:cNvSpPr txBox="1"/>
          <p:nvPr/>
        </p:nvSpPr>
        <p:spPr>
          <a:xfrm>
            <a:off x="6614764" y="2459774"/>
            <a:ext cx="4111531" cy="1077218"/>
          </a:xfrm>
          <a:prstGeom prst="rect">
            <a:avLst/>
          </a:prstGeom>
          <a:noFill/>
        </p:spPr>
        <p:txBody>
          <a:bodyPr wrap="square">
            <a:spAutoFit/>
          </a:bodyPr>
          <a:lstStyle/>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dirty="0">
                <a:solidFill>
                  <a:prstClr val="black"/>
                </a:solidFill>
                <a:latin typeface="Arial"/>
                <a:cs typeface="Arial"/>
              </a:rPr>
              <a:t>Torneo de bolos</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dirty="0">
                <a:solidFill>
                  <a:prstClr val="black"/>
                </a:solidFill>
                <a:latin typeface="Arial"/>
                <a:cs typeface="Arial"/>
              </a:rPr>
              <a:t>Torneo fútbol tenis 2x2</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dirty="0">
                <a:solidFill>
                  <a:prstClr val="black"/>
                </a:solidFill>
                <a:latin typeface="Arial"/>
                <a:cs typeface="Arial"/>
              </a:rPr>
              <a:t>Torneo de tenis de mesa</a:t>
            </a: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CO" sz="1280" dirty="0">
                <a:solidFill>
                  <a:prstClr val="black"/>
                </a:solidFill>
                <a:latin typeface="Arial"/>
                <a:cs typeface="Arial"/>
              </a:rPr>
              <a:t>Torneo de </a:t>
            </a:r>
            <a:r>
              <a:rPr lang="es-CO" sz="1280" dirty="0" err="1">
                <a:solidFill>
                  <a:prstClr val="black"/>
                </a:solidFill>
                <a:latin typeface="Arial"/>
                <a:cs typeface="Arial"/>
              </a:rPr>
              <a:t>voley</a:t>
            </a:r>
            <a:r>
              <a:rPr lang="es-CO" sz="1280" dirty="0">
                <a:solidFill>
                  <a:prstClr val="black"/>
                </a:solidFill>
                <a:latin typeface="Arial"/>
                <a:cs typeface="Arial"/>
              </a:rPr>
              <a:t> playa 2x2</a:t>
            </a:r>
            <a:endParaRPr lang="es-ES" sz="1280" dirty="0">
              <a:solidFill>
                <a:prstClr val="black"/>
              </a:solidFill>
              <a:latin typeface="Arial"/>
              <a:cs typeface="Arial"/>
            </a:endParaRPr>
          </a:p>
          <a:p>
            <a:pPr marL="304752" indent="-304752" defTabSz="914062" eaLnBrk="0" fontAlgn="base" hangingPunct="0">
              <a:spcBef>
                <a:spcPct val="0"/>
              </a:spcBef>
              <a:spcAft>
                <a:spcPct val="0"/>
              </a:spcAft>
              <a:buClr>
                <a:srgbClr val="EE2B7B"/>
              </a:buClr>
              <a:buFont typeface="Arial" panose="020B0604020202020204" pitchFamily="34" charset="0"/>
              <a:buChar char="•"/>
            </a:pPr>
            <a:r>
              <a:rPr lang="es-ES" sz="1280" dirty="0">
                <a:solidFill>
                  <a:prstClr val="black"/>
                </a:solidFill>
                <a:latin typeface="Arial"/>
                <a:cs typeface="Arial"/>
              </a:rPr>
              <a:t>Torneo de Minitejo</a:t>
            </a:r>
          </a:p>
        </p:txBody>
      </p:sp>
      <p:pic>
        <p:nvPicPr>
          <p:cNvPr id="31" name="Imagen 30">
            <a:extLst>
              <a:ext uri="{FF2B5EF4-FFF2-40B4-BE49-F238E27FC236}">
                <a16:creationId xmlns:a16="http://schemas.microsoft.com/office/drawing/2014/main" id="{925B89E2-D4E2-44FD-B016-79FA3D39D88D}"/>
              </a:ext>
            </a:extLst>
          </p:cNvPr>
          <p:cNvPicPr>
            <a:picLocks noChangeAspect="1"/>
          </p:cNvPicPr>
          <p:nvPr/>
        </p:nvPicPr>
        <p:blipFill>
          <a:blip r:embed="rId8"/>
          <a:stretch>
            <a:fillRect/>
          </a:stretch>
        </p:blipFill>
        <p:spPr>
          <a:xfrm>
            <a:off x="6293233" y="1749360"/>
            <a:ext cx="455437" cy="394005"/>
          </a:xfrm>
          <a:prstGeom prst="rect">
            <a:avLst/>
          </a:prstGeom>
        </p:spPr>
      </p:pic>
      <p:sp>
        <p:nvSpPr>
          <p:cNvPr id="36" name="Rectángulo 35">
            <a:extLst>
              <a:ext uri="{FF2B5EF4-FFF2-40B4-BE49-F238E27FC236}">
                <a16:creationId xmlns:a16="http://schemas.microsoft.com/office/drawing/2014/main" id="{E40C64C9-3286-4EC2-9C5C-C9D2A315F432}"/>
              </a:ext>
            </a:extLst>
          </p:cNvPr>
          <p:cNvSpPr/>
          <p:nvPr/>
        </p:nvSpPr>
        <p:spPr>
          <a:xfrm>
            <a:off x="1371672" y="399927"/>
            <a:ext cx="5376997" cy="880113"/>
          </a:xfrm>
          <a:prstGeom prst="rect">
            <a:avLst/>
          </a:prstGeom>
        </p:spPr>
        <p:txBody>
          <a:bodyPr wrap="square">
            <a:spAutoFit/>
          </a:bodyPr>
          <a:lstStyle/>
          <a:p>
            <a:pPr marL="0" marR="0" lvl="0" indent="0" algn="l" defTabSz="1219010" rtl="0" eaLnBrk="1" fontAlgn="auto" latinLnBrk="0" hangingPunct="1">
              <a:lnSpc>
                <a:spcPct val="100000"/>
              </a:lnSpc>
              <a:spcBef>
                <a:spcPts val="0"/>
              </a:spcBef>
              <a:spcAft>
                <a:spcPts val="0"/>
              </a:spcAft>
              <a:buClrTx/>
              <a:buSzTx/>
              <a:buFontTx/>
              <a:buNone/>
              <a:tabLst/>
              <a:defRPr/>
            </a:pPr>
            <a:r>
              <a:rPr lang="es-CO" sz="5119" b="1" dirty="0">
                <a:solidFill>
                  <a:srgbClr val="EE2B7B"/>
                </a:solidFill>
                <a:latin typeface="Arial" panose="020B0604020202020204" pitchFamily="34" charset="0"/>
                <a:cs typeface="Arial" panose="020B0604020202020204" pitchFamily="34" charset="0"/>
              </a:rPr>
              <a:t>R</a:t>
            </a:r>
            <a:r>
              <a:rPr kumimoji="0" lang="es-CO" sz="5119" b="1" i="0" u="none" strike="noStrike" kern="1200" cap="none" spc="0" normalizeH="0" baseline="0" noProof="0" dirty="0" err="1">
                <a:ln>
                  <a:noFill/>
                </a:ln>
                <a:solidFill>
                  <a:srgbClr val="EE2B7B"/>
                </a:solidFill>
                <a:effectLst/>
                <a:uLnTx/>
                <a:uFillTx/>
                <a:latin typeface="Arial" panose="020B0604020202020204" pitchFamily="34" charset="0"/>
                <a:ea typeface="+mn-ea"/>
                <a:cs typeface="Arial" panose="020B0604020202020204" pitchFamily="34" charset="0"/>
              </a:rPr>
              <a:t>ecreación</a:t>
            </a:r>
            <a:endParaRPr kumimoji="0" lang="es-CO" sz="5759" b="0" i="0" u="none" strike="noStrike" kern="1200" cap="none" spc="0" normalizeH="0" baseline="0" noProof="0" dirty="0">
              <a:ln>
                <a:noFill/>
              </a:ln>
              <a:solidFill>
                <a:srgbClr val="EE2B7B"/>
              </a:solidFill>
              <a:effectLst/>
              <a:uLnTx/>
              <a:uFillTx/>
              <a:latin typeface="Calibri"/>
              <a:ea typeface="+mn-ea"/>
              <a:cs typeface="+mn-cs"/>
            </a:endParaRPr>
          </a:p>
        </p:txBody>
      </p:sp>
    </p:spTree>
    <p:extLst>
      <p:ext uri="{BB962C8B-B14F-4D97-AF65-F5344CB8AC3E}">
        <p14:creationId xmlns:p14="http://schemas.microsoft.com/office/powerpoint/2010/main" val="306982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559644" y="1210336"/>
            <a:ext cx="10896535" cy="5501506"/>
          </a:xfrm>
          <a:prstGeom prst="rect">
            <a:avLst/>
          </a:prstGeom>
          <a:noFill/>
        </p:spPr>
        <p:txBody>
          <a:bodyPr wrap="square">
            <a:spAutoFit/>
          </a:bodyPr>
          <a:lstStyle/>
          <a:p>
            <a:pPr algn="just" defTabSz="914062">
              <a:lnSpc>
                <a:spcPct val="115000"/>
              </a:lnSpc>
              <a:spcAft>
                <a:spcPts val="999"/>
              </a:spcAft>
              <a:defRPr/>
            </a:pPr>
            <a:r>
              <a:rPr lang="es-CO" sz="1280" dirty="0">
                <a:solidFill>
                  <a:prstClr val="black"/>
                </a:solidFill>
                <a:latin typeface="Arial"/>
                <a:cs typeface="Arial"/>
              </a:rPr>
              <a:t>Las empresas y grupos organizados encontrarán una  infraestructura única y natural, tanto para actividades Team Building (Equipos de alto desempeño) High y Low Ropes (alto y bajo impacto), bajo la metodología Outdoor Training (Formación basada en la experiencia) utilizando técnicas y actividades lúdicas para el entrenamiento de habilidades profesionales y  fortalecer las competencias de los equipos de trabajo, ofreciendo claves de motivación, en forma divertida, innovadora y productiva para las empresas y grupos en general.</a:t>
            </a:r>
          </a:p>
          <a:p>
            <a:pPr algn="just" defTabSz="914062">
              <a:lnSpc>
                <a:spcPct val="115000"/>
              </a:lnSpc>
              <a:spcAft>
                <a:spcPts val="999"/>
              </a:spcAft>
              <a:defRPr/>
            </a:pPr>
            <a:r>
              <a:rPr lang="es-CO" sz="1280" dirty="0">
                <a:solidFill>
                  <a:prstClr val="black"/>
                </a:solidFill>
                <a:latin typeface="Arial"/>
                <a:cs typeface="Arial"/>
              </a:rPr>
              <a:t>Se plantean las siguientes fases del programa:</a:t>
            </a:r>
          </a:p>
          <a:p>
            <a:pPr algn="just" defTabSz="914062">
              <a:lnSpc>
                <a:spcPct val="115000"/>
              </a:lnSpc>
              <a:spcAft>
                <a:spcPts val="999"/>
              </a:spcAft>
              <a:defRPr/>
            </a:pPr>
            <a:r>
              <a:rPr lang="es-CO" sz="1280" b="1" dirty="0">
                <a:solidFill>
                  <a:prstClr val="black"/>
                </a:solidFill>
                <a:latin typeface="Arial"/>
                <a:cs typeface="Arial"/>
              </a:rPr>
              <a:t>Caracterización: </a:t>
            </a:r>
            <a:r>
              <a:rPr lang="es-CO" sz="1280" dirty="0">
                <a:solidFill>
                  <a:prstClr val="black"/>
                </a:solidFill>
                <a:latin typeface="Arial"/>
                <a:cs typeface="Arial"/>
              </a:rPr>
              <a:t>Diagnóstico preliminar que consiste en la recolección de datos de la empresa y los participantes, por medio de una entrevista de 1 hora, que le permite a los Instructores contextualizar la experiencia para el equipo de trabajo que participará en el programa.  Adicionalmente si la empresa tiene información que desee aportar para tener un mejor marco de referencia, se hará lectura e incorporación al contexto inicial de la entrevista. Tiempo estimado 2 hora.</a:t>
            </a:r>
          </a:p>
          <a:p>
            <a:pPr algn="just" defTabSz="914062">
              <a:lnSpc>
                <a:spcPct val="115000"/>
              </a:lnSpc>
              <a:spcAft>
                <a:spcPts val="999"/>
              </a:spcAft>
              <a:defRPr/>
            </a:pPr>
            <a:r>
              <a:rPr lang="es-CO" sz="1280" b="1" dirty="0">
                <a:solidFill>
                  <a:prstClr val="black"/>
                </a:solidFill>
                <a:latin typeface="Arial"/>
                <a:cs typeface="Arial"/>
              </a:rPr>
              <a:t>Alistamiento: </a:t>
            </a:r>
            <a:r>
              <a:rPr lang="es-CO" sz="1280" dirty="0">
                <a:solidFill>
                  <a:prstClr val="black"/>
                </a:solidFill>
                <a:latin typeface="Arial"/>
                <a:cs typeface="Arial"/>
              </a:rPr>
              <a:t>Reunión del equipo de Instructores que prestará el servicio para estudio de la organización, direccionamiento estratégico, montaje ruta de aprendizaje, disposición de materiales y revisión de competencias a fortalecer de acuerdo con las necesidades formativas o GAPS detectados en la caracterización. Tiempo estimado 2 horas.</a:t>
            </a:r>
          </a:p>
          <a:p>
            <a:pPr algn="just" defTabSz="914062">
              <a:lnSpc>
                <a:spcPct val="115000"/>
              </a:lnSpc>
              <a:spcAft>
                <a:spcPts val="999"/>
              </a:spcAft>
              <a:defRPr/>
            </a:pPr>
            <a:r>
              <a:rPr lang="es-CO" sz="1280" dirty="0">
                <a:solidFill>
                  <a:prstClr val="black"/>
                </a:solidFill>
                <a:latin typeface="Arial"/>
                <a:cs typeface="Arial"/>
              </a:rPr>
              <a:t>La ruta formativa se articulará luego de la caracterización para definir el distanciamiento y los protocolos de bioseguridad.</a:t>
            </a:r>
          </a:p>
          <a:p>
            <a:pPr algn="just" defTabSz="914062">
              <a:lnSpc>
                <a:spcPct val="115000"/>
              </a:lnSpc>
              <a:spcAft>
                <a:spcPts val="999"/>
              </a:spcAft>
              <a:defRPr/>
            </a:pPr>
            <a:r>
              <a:rPr lang="es-CO" sz="1280" b="1" dirty="0">
                <a:solidFill>
                  <a:prstClr val="black"/>
                </a:solidFill>
                <a:latin typeface="Arial"/>
                <a:cs typeface="Arial"/>
              </a:rPr>
              <a:t>Ejecución: </a:t>
            </a:r>
            <a:r>
              <a:rPr lang="es-CO" sz="1280" dirty="0">
                <a:solidFill>
                  <a:prstClr val="black"/>
                </a:solidFill>
                <a:latin typeface="Arial"/>
                <a:cs typeface="Arial"/>
              </a:rPr>
              <a:t>Se realizan las pruebas en los retos asociados con las competencias a trabajar, dentro del contexto formativo y transformacional.  Se incluye el traslado de los usuarios al parque y el regreso al sitio determinado por la empresa, con el acompañamiento de los 2 Instructores que coordinarán el trabajo en campo. Tiempo estimado 10 horas. </a:t>
            </a:r>
          </a:p>
          <a:p>
            <a:pPr algn="just" defTabSz="914062">
              <a:lnSpc>
                <a:spcPct val="115000"/>
              </a:lnSpc>
              <a:spcAft>
                <a:spcPts val="999"/>
              </a:spcAft>
              <a:defRPr/>
            </a:pPr>
            <a:r>
              <a:rPr lang="es-CO" sz="1280" b="1" dirty="0">
                <a:solidFill>
                  <a:prstClr val="black"/>
                </a:solidFill>
                <a:latin typeface="Arial"/>
                <a:cs typeface="Arial"/>
              </a:rPr>
              <a:t>Informe y Socialización: </a:t>
            </a:r>
            <a:r>
              <a:rPr lang="es-CO" sz="1280" dirty="0">
                <a:solidFill>
                  <a:prstClr val="black"/>
                </a:solidFill>
                <a:latin typeface="Arial"/>
                <a:cs typeface="Arial"/>
              </a:rPr>
              <a:t>Análisis conjunto de los Instructores a cargo, del comportamiento del equipo de trabajo en campo, hallazgos, registro fotográfico y definición de ruta de acompañamiento sugerida para la empresa, para compartir en una reunión con el contacto de la empresa.  Tiempo estimado 4 horas a más tardar a los 30 días siguientes.</a:t>
            </a:r>
          </a:p>
          <a:p>
            <a:pPr algn="just" defTabSz="914062">
              <a:lnSpc>
                <a:spcPct val="115000"/>
              </a:lnSpc>
              <a:spcAft>
                <a:spcPts val="999"/>
              </a:spcAft>
              <a:defRPr/>
            </a:pPr>
            <a:endParaRPr lang="es-CO" sz="1280"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sp>
        <p:nvSpPr>
          <p:cNvPr id="23" name="Rectángulo 22">
            <a:extLst>
              <a:ext uri="{FF2B5EF4-FFF2-40B4-BE49-F238E27FC236}">
                <a16:creationId xmlns:a16="http://schemas.microsoft.com/office/drawing/2014/main" id="{55BD8448-C148-4FAC-BAFB-F45583995567}"/>
              </a:ext>
            </a:extLst>
          </p:cNvPr>
          <p:cNvSpPr/>
          <p:nvPr/>
        </p:nvSpPr>
        <p:spPr>
          <a:xfrm>
            <a:off x="559644" y="284818"/>
            <a:ext cx="4183806" cy="763012"/>
          </a:xfrm>
          <a:prstGeom prst="rect">
            <a:avLst/>
          </a:prstGeom>
          <a:noFill/>
          <a:ln w="19050">
            <a:solidFill>
              <a:srgbClr val="EE2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59">
              <a:defRPr/>
            </a:pPr>
            <a:endParaRPr lang="es-CO" sz="2452" dirty="0">
              <a:solidFill>
                <a:schemeClr val="bg2">
                  <a:lumMod val="50000"/>
                </a:schemeClr>
              </a:solidFill>
              <a:latin typeface="Calibri" panose="020F0502020204030204"/>
            </a:endParaRPr>
          </a:p>
        </p:txBody>
      </p:sp>
      <p:sp>
        <p:nvSpPr>
          <p:cNvPr id="2" name="Rectángulo 1">
            <a:extLst>
              <a:ext uri="{FF2B5EF4-FFF2-40B4-BE49-F238E27FC236}">
                <a16:creationId xmlns:a16="http://schemas.microsoft.com/office/drawing/2014/main" id="{DFFF51EA-0499-4234-A5B9-BA40C652B9BC}"/>
              </a:ext>
            </a:extLst>
          </p:cNvPr>
          <p:cNvSpPr/>
          <p:nvPr/>
        </p:nvSpPr>
        <p:spPr>
          <a:xfrm>
            <a:off x="-396029" y="442231"/>
            <a:ext cx="6095153" cy="486287"/>
          </a:xfrm>
          <a:prstGeom prst="rect">
            <a:avLst/>
          </a:prstGeom>
        </p:spPr>
        <p:txBody>
          <a:bodyPr>
            <a:spAutoFit/>
          </a:bodyPr>
          <a:lstStyle/>
          <a:p>
            <a:pPr algn="ctr" defTabSz="914062">
              <a:defRPr/>
            </a:pPr>
            <a:r>
              <a:rPr lang="es-ES_tradnl" sz="2560" b="1" dirty="0">
                <a:solidFill>
                  <a:srgbClr val="EE2B7B"/>
                </a:solidFill>
                <a:latin typeface="Arial" panose="020B0604020202020204" pitchFamily="34" charset="0"/>
                <a:cs typeface="Arial" panose="020B0604020202020204" pitchFamily="34" charset="0"/>
              </a:rPr>
              <a:t>Aventura Empresarial</a:t>
            </a:r>
          </a:p>
        </p:txBody>
      </p:sp>
    </p:spTree>
    <p:extLst>
      <p:ext uri="{BB962C8B-B14F-4D97-AF65-F5344CB8AC3E}">
        <p14:creationId xmlns:p14="http://schemas.microsoft.com/office/powerpoint/2010/main" val="139945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D80B9D9F-BE90-42FB-BA6D-0B427646A09C}"/>
              </a:ext>
            </a:extLst>
          </p:cNvPr>
          <p:cNvSpPr txBox="1"/>
          <p:nvPr/>
        </p:nvSpPr>
        <p:spPr>
          <a:xfrm>
            <a:off x="121007" y="138974"/>
            <a:ext cx="7422794" cy="7010445"/>
          </a:xfrm>
          <a:prstGeom prst="rect">
            <a:avLst/>
          </a:prstGeom>
          <a:noFill/>
        </p:spPr>
        <p:txBody>
          <a:bodyPr wrap="square">
            <a:spAutoFit/>
          </a:bodyPr>
          <a:lstStyle/>
          <a:p>
            <a:pPr algn="just" defTabSz="914062">
              <a:lnSpc>
                <a:spcPct val="115000"/>
              </a:lnSpc>
              <a:spcAft>
                <a:spcPts val="999"/>
              </a:spcAft>
              <a:defRPr/>
            </a:pPr>
            <a:r>
              <a:rPr lang="es-CO" sz="1280" b="1" dirty="0">
                <a:solidFill>
                  <a:prstClr val="black"/>
                </a:solidFill>
                <a:latin typeface="Arial"/>
                <a:cs typeface="Arial"/>
              </a:rPr>
              <a:t>Duracion: </a:t>
            </a:r>
            <a:r>
              <a:rPr lang="es-CO" sz="1280" dirty="0">
                <a:solidFill>
                  <a:prstClr val="black"/>
                </a:solidFill>
                <a:latin typeface="Arial"/>
                <a:cs typeface="Arial"/>
              </a:rPr>
              <a:t>18 horas, se dividen de la siguiente forma:</a:t>
            </a:r>
          </a:p>
          <a:p>
            <a:pPr algn="just" defTabSz="914062">
              <a:lnSpc>
                <a:spcPct val="115000"/>
              </a:lnSpc>
              <a:spcAft>
                <a:spcPts val="999"/>
              </a:spcAft>
              <a:defRPr/>
            </a:pPr>
            <a:r>
              <a:rPr lang="es-CO" sz="1280" dirty="0">
                <a:solidFill>
                  <a:prstClr val="black"/>
                </a:solidFill>
                <a:latin typeface="Arial"/>
                <a:cs typeface="Arial"/>
              </a:rPr>
              <a:t>Caracterización en la empresa: 2 horas / Alistamiento 2horas / Ejecución en el campo: 10 horas / Informe y Socialización 4 horas</a:t>
            </a:r>
          </a:p>
          <a:p>
            <a:pPr algn="just" defTabSz="914062">
              <a:lnSpc>
                <a:spcPct val="115000"/>
              </a:lnSpc>
              <a:spcAft>
                <a:spcPts val="999"/>
              </a:spcAft>
              <a:defRPr/>
            </a:pPr>
            <a:r>
              <a:rPr lang="es-CO" sz="1280" b="1" dirty="0">
                <a:solidFill>
                  <a:prstClr val="black"/>
                </a:solidFill>
                <a:latin typeface="Arial"/>
                <a:cs typeface="Arial"/>
              </a:rPr>
              <a:t>Contenidos: </a:t>
            </a:r>
            <a:r>
              <a:rPr lang="es-CO" sz="1280" dirty="0">
                <a:solidFill>
                  <a:prstClr val="black"/>
                </a:solidFill>
                <a:latin typeface="Arial"/>
                <a:cs typeface="Arial"/>
              </a:rPr>
              <a:t>Se estructuran 4 ofertas diferentes de acuerdo con las competencias más requeridas por las empresas para un buen desempeño del talento humano:</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Pensamiento creativo y resolución de problemas</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Planeación y orientación al logro</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Trabajo en equipo y comunicación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Liderazgo</a:t>
            </a:r>
          </a:p>
          <a:p>
            <a:pPr algn="just" defTabSz="914062">
              <a:lnSpc>
                <a:spcPct val="115000"/>
              </a:lnSpc>
              <a:spcAft>
                <a:spcPts val="999"/>
              </a:spcAft>
              <a:defRPr/>
            </a:pPr>
            <a:r>
              <a:rPr lang="es-CO" sz="1280" b="1" dirty="0">
                <a:solidFill>
                  <a:prstClr val="black"/>
                </a:solidFill>
                <a:latin typeface="Arial"/>
                <a:cs typeface="Arial"/>
              </a:rPr>
              <a:t>Incluye: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Ejecución del programa en el Parque Arví -Zona exclusiva “Aventura Empresarial”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Transporte (Medellín: sede empresa- Arví- Medellín: sede empresa). Se coordina previamente, si la empresa está fuera del área metropolitana.</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Alimentación (2 refrigerios, hidratación y almuerzo); hasta dos (2) tipo de menú por grupo. </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Souvenir</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Informe final</a:t>
            </a:r>
          </a:p>
          <a:p>
            <a:pPr marL="285750" indent="-285750" algn="just" defTabSz="914062">
              <a:lnSpc>
                <a:spcPct val="115000"/>
              </a:lnSpc>
              <a:spcAft>
                <a:spcPts val="999"/>
              </a:spcAft>
              <a:buFont typeface="Arial" panose="020B0604020202020204" pitchFamily="34" charset="0"/>
              <a:buChar char="•"/>
              <a:defRPr/>
            </a:pPr>
            <a:r>
              <a:rPr lang="es-CO" sz="1280" dirty="0">
                <a:solidFill>
                  <a:prstClr val="black"/>
                </a:solidFill>
                <a:latin typeface="Arial"/>
                <a:cs typeface="Arial"/>
              </a:rPr>
              <a:t>Socialización en la empresa del informe y foto tabloide</a:t>
            </a:r>
          </a:p>
          <a:p>
            <a:pPr algn="just" defTabSz="914062">
              <a:lnSpc>
                <a:spcPct val="115000"/>
              </a:lnSpc>
              <a:spcAft>
                <a:spcPts val="999"/>
              </a:spcAft>
              <a:defRPr/>
            </a:pPr>
            <a:r>
              <a:rPr lang="es-CO" sz="1280" b="1" dirty="0">
                <a:solidFill>
                  <a:prstClr val="black"/>
                </a:solidFill>
                <a:latin typeface="Arial"/>
                <a:cs typeface="Arial"/>
              </a:rPr>
              <a:t>Inversión: </a:t>
            </a:r>
            <a:r>
              <a:rPr lang="es-CO" sz="1280" dirty="0">
                <a:solidFill>
                  <a:prstClr val="black"/>
                </a:solidFill>
                <a:latin typeface="Arial"/>
                <a:cs typeface="Arial"/>
              </a:rPr>
              <a:t>$4.986.900,00 + IVA</a:t>
            </a:r>
          </a:p>
          <a:p>
            <a:pPr algn="just" defTabSz="914062">
              <a:lnSpc>
                <a:spcPct val="115000"/>
              </a:lnSpc>
              <a:spcAft>
                <a:spcPts val="999"/>
              </a:spcAft>
              <a:defRPr/>
            </a:pPr>
            <a:r>
              <a:rPr lang="es-CO" sz="1280" b="1" dirty="0">
                <a:solidFill>
                  <a:prstClr val="black"/>
                </a:solidFill>
                <a:latin typeface="Arial"/>
                <a:cs typeface="Arial"/>
              </a:rPr>
              <a:t>Cantidad de personas</a:t>
            </a:r>
            <a:r>
              <a:rPr lang="es-CO" sz="1280" dirty="0">
                <a:solidFill>
                  <a:prstClr val="black"/>
                </a:solidFill>
                <a:latin typeface="Arial"/>
                <a:cs typeface="Arial"/>
              </a:rPr>
              <a:t>: 30</a:t>
            </a:r>
          </a:p>
          <a:p>
            <a:pPr algn="just" defTabSz="914062">
              <a:lnSpc>
                <a:spcPct val="115000"/>
              </a:lnSpc>
              <a:spcAft>
                <a:spcPts val="999"/>
              </a:spcAft>
              <a:defRPr/>
            </a:pPr>
            <a:r>
              <a:rPr lang="es-CO" sz="1280" b="1" dirty="0">
                <a:solidFill>
                  <a:prstClr val="black"/>
                </a:solidFill>
                <a:latin typeface="Arial"/>
                <a:cs typeface="Arial"/>
              </a:rPr>
              <a:t>Nota: </a:t>
            </a:r>
            <a:r>
              <a:rPr lang="es-CO" sz="1280" dirty="0">
                <a:solidFill>
                  <a:prstClr val="black"/>
                </a:solidFill>
                <a:latin typeface="Arial"/>
                <a:cs typeface="Arial"/>
              </a:rPr>
              <a:t>La actividad en campo se desarrolla en 1 dia.</a:t>
            </a:r>
          </a:p>
          <a:p>
            <a:pPr algn="just" defTabSz="914062">
              <a:lnSpc>
                <a:spcPct val="115000"/>
              </a:lnSpc>
              <a:spcAft>
                <a:spcPts val="999"/>
              </a:spcAft>
              <a:defRPr/>
            </a:pPr>
            <a:endParaRPr lang="es-CO" sz="1280" b="1" dirty="0">
              <a:solidFill>
                <a:prstClr val="black"/>
              </a:solidFill>
              <a:latin typeface="Arial"/>
              <a:cs typeface="Arial"/>
            </a:endParaRPr>
          </a:p>
        </p:txBody>
      </p:sp>
      <p:pic>
        <p:nvPicPr>
          <p:cNvPr id="17" name="Imagen 16">
            <a:extLst>
              <a:ext uri="{FF2B5EF4-FFF2-40B4-BE49-F238E27FC236}">
                <a16:creationId xmlns:a16="http://schemas.microsoft.com/office/drawing/2014/main" id="{884F487F-5B3F-492E-A50F-8DC6D700DCAD}"/>
              </a:ext>
            </a:extLst>
          </p:cNvPr>
          <p:cNvPicPr>
            <a:picLocks noChangeAspect="1"/>
          </p:cNvPicPr>
          <p:nvPr/>
        </p:nvPicPr>
        <p:blipFill>
          <a:blip r:embed="rId2"/>
          <a:stretch>
            <a:fillRect/>
          </a:stretch>
        </p:blipFill>
        <p:spPr>
          <a:xfrm>
            <a:off x="10293050" y="6347319"/>
            <a:ext cx="1563282" cy="262295"/>
          </a:xfrm>
          <a:prstGeom prst="rect">
            <a:avLst/>
          </a:prstGeom>
        </p:spPr>
      </p:pic>
      <p:pic>
        <p:nvPicPr>
          <p:cNvPr id="21" name="Imagen 20">
            <a:extLst>
              <a:ext uri="{FF2B5EF4-FFF2-40B4-BE49-F238E27FC236}">
                <a16:creationId xmlns:a16="http://schemas.microsoft.com/office/drawing/2014/main" id="{150AF65F-CE82-419D-B87D-2DE25EF67ABB}"/>
              </a:ext>
            </a:extLst>
          </p:cNvPr>
          <p:cNvPicPr>
            <a:picLocks noChangeAspect="1"/>
          </p:cNvPicPr>
          <p:nvPr/>
        </p:nvPicPr>
        <p:blipFill>
          <a:blip r:embed="rId3"/>
          <a:stretch>
            <a:fillRect/>
          </a:stretch>
        </p:blipFill>
        <p:spPr>
          <a:xfrm>
            <a:off x="11856332" y="5359046"/>
            <a:ext cx="69246" cy="830952"/>
          </a:xfrm>
          <a:prstGeom prst="rect">
            <a:avLst/>
          </a:prstGeom>
        </p:spPr>
      </p:pic>
      <p:pic>
        <p:nvPicPr>
          <p:cNvPr id="10" name="Imagen 9">
            <a:extLst>
              <a:ext uri="{FF2B5EF4-FFF2-40B4-BE49-F238E27FC236}">
                <a16:creationId xmlns:a16="http://schemas.microsoft.com/office/drawing/2014/main" id="{B6175CF7-B178-4525-8FC3-FC31B30BD816}"/>
              </a:ext>
            </a:extLst>
          </p:cNvPr>
          <p:cNvPicPr>
            <a:picLocks noChangeAspect="1"/>
          </p:cNvPicPr>
          <p:nvPr/>
        </p:nvPicPr>
        <p:blipFill>
          <a:blip r:embed="rId4"/>
          <a:stretch>
            <a:fillRect/>
          </a:stretch>
        </p:blipFill>
        <p:spPr>
          <a:xfrm>
            <a:off x="7695054" y="1616626"/>
            <a:ext cx="4010025" cy="2957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6872518"/>
      </p:ext>
    </p:extLst>
  </p:cSld>
  <p:clrMapOvr>
    <a:masterClrMapping/>
  </p:clrMapOvr>
</p:sld>
</file>

<file path=ppt/theme/theme1.xml><?xml version="1.0" encoding="utf-8"?>
<a:theme xmlns:a="http://schemas.openxmlformats.org/drawingml/2006/main" name="10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F195120F409C43B4E4FFCCB71FCEF0" ma:contentTypeVersion="11" ma:contentTypeDescription="Crear nuevo documento." ma:contentTypeScope="" ma:versionID="fab5fdbcb059252a9b878c7d0d8a67e5">
  <xsd:schema xmlns:xsd="http://www.w3.org/2001/XMLSchema" xmlns:xs="http://www.w3.org/2001/XMLSchema" xmlns:p="http://schemas.microsoft.com/office/2006/metadata/properties" xmlns:ns3="159bd069-4bf1-4785-abf2-684f5eebeea3" xmlns:ns4="d02032b7-db1b-482f-b65c-1ebd4fe3aead" targetNamespace="http://schemas.microsoft.com/office/2006/metadata/properties" ma:root="true" ma:fieldsID="d8d6c562660f65c955d489dffd0ed6ef" ns3:_="" ns4:_="">
    <xsd:import namespace="159bd069-4bf1-4785-abf2-684f5eebeea3"/>
    <xsd:import namespace="d02032b7-db1b-482f-b65c-1ebd4fe3aea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9bd069-4bf1-4785-abf2-684f5eebeea3"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2032b7-db1b-482f-b65c-1ebd4fe3aea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696D6-0C35-4BD8-970B-D43049C7D5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9bd069-4bf1-4785-abf2-684f5eebeea3"/>
    <ds:schemaRef ds:uri="d02032b7-db1b-482f-b65c-1ebd4fe3a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8ED1FB-1D41-43D7-9000-68B90C3C8813}">
  <ds:schemaRefs>
    <ds:schemaRef ds:uri="http://purl.org/dc/dcmitype/"/>
    <ds:schemaRef ds:uri="http://www.w3.org/XML/1998/namespace"/>
    <ds:schemaRef ds:uri="http://schemas.microsoft.com/office/2006/metadata/properties"/>
    <ds:schemaRef ds:uri="http://schemas.microsoft.com/office/2006/documentManagement/types"/>
    <ds:schemaRef ds:uri="159bd069-4bf1-4785-abf2-684f5eebeea3"/>
    <ds:schemaRef ds:uri="http://purl.org/dc/elements/1.1/"/>
    <ds:schemaRef ds:uri="d02032b7-db1b-482f-b65c-1ebd4fe3aead"/>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343AE9A5-2DED-405F-A1B8-4B6A0BDBE4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12877</TotalTime>
  <Words>5838</Words>
  <Application>Microsoft Macintosh PowerPoint</Application>
  <PresentationFormat>Widescreen</PresentationFormat>
  <Paragraphs>495</Paragraphs>
  <Slides>47</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55" baseType="lpstr">
      <vt:lpstr>Arial</vt:lpstr>
      <vt:lpstr>Calibri</vt:lpstr>
      <vt:lpstr>Calibri Light</vt:lpstr>
      <vt:lpstr>Helvetica</vt:lpstr>
      <vt:lpstr>Wingdings</vt:lpstr>
      <vt:lpstr>10_Diseño personalizado</vt:lpstr>
      <vt:lpstr>1_Tema de Office</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Luisa Fernanda Patiño Lopez</dc:creator>
  <cp:lastModifiedBy>Fabian Andres Callejas Varela</cp:lastModifiedBy>
  <cp:revision>19</cp:revision>
  <dcterms:created xsi:type="dcterms:W3CDTF">2022-02-22T14:22:47Z</dcterms:created>
  <dcterms:modified xsi:type="dcterms:W3CDTF">2024-08-14T16:20:28Z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0x01010054F195120F409C43B4E4FFCCB71FCEF0</vt:lpwstr>
  </property>
</Properties>
</file>